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sldIdLst>
    <p:sldId id="256" r:id="rId2"/>
    <p:sldId id="257" r:id="rId3"/>
    <p:sldId id="282" r:id="rId4"/>
    <p:sldId id="258" r:id="rId5"/>
    <p:sldId id="269" r:id="rId6"/>
    <p:sldId id="259" r:id="rId7"/>
    <p:sldId id="260" r:id="rId8"/>
    <p:sldId id="261" r:id="rId9"/>
    <p:sldId id="262" r:id="rId10"/>
    <p:sldId id="263" r:id="rId11"/>
    <p:sldId id="264" r:id="rId12"/>
    <p:sldId id="265" r:id="rId13"/>
    <p:sldId id="266" r:id="rId14"/>
    <p:sldId id="267" r:id="rId15"/>
    <p:sldId id="268" r:id="rId16"/>
    <p:sldId id="270" r:id="rId17"/>
    <p:sldId id="271" r:id="rId18"/>
    <p:sldId id="273" r:id="rId19"/>
    <p:sldId id="272" r:id="rId20"/>
    <p:sldId id="274" r:id="rId21"/>
    <p:sldId id="276" r:id="rId22"/>
    <p:sldId id="277" r:id="rId23"/>
    <p:sldId id="278" r:id="rId24"/>
    <p:sldId id="279" r:id="rId25"/>
    <p:sldId id="280" r:id="rId26"/>
    <p:sldId id="28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111" d="100"/>
          <a:sy n="111" d="100"/>
        </p:scale>
        <p:origin x="34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7EC8CD13-C7E1-4462-BF23-1958FC4FF80A}" type="datetimeFigureOut">
              <a:rPr lang="en-US" smtClean="0"/>
              <a:t>2/2/2022</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FAFE3E87-54E7-423A-95FA-223CFFA1D3DE}"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408629610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EC8CD13-C7E1-4462-BF23-1958FC4FF80A}" type="datetimeFigureOut">
              <a:rPr lang="en-US" smtClean="0"/>
              <a:t>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FE3E87-54E7-423A-95FA-223CFFA1D3DE}" type="slidenum">
              <a:rPr lang="en-US" smtClean="0"/>
              <a:t>‹#›</a:t>
            </a:fld>
            <a:endParaRPr lang="en-US"/>
          </a:p>
        </p:txBody>
      </p:sp>
    </p:spTree>
    <p:extLst>
      <p:ext uri="{BB962C8B-B14F-4D97-AF65-F5344CB8AC3E}">
        <p14:creationId xmlns:p14="http://schemas.microsoft.com/office/powerpoint/2010/main" val="3658075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EC8CD13-C7E1-4462-BF23-1958FC4FF80A}" type="datetimeFigureOut">
              <a:rPr lang="en-US" smtClean="0"/>
              <a:t>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FE3E87-54E7-423A-95FA-223CFFA1D3DE}" type="slidenum">
              <a:rPr lang="en-US" smtClean="0"/>
              <a:t>‹#›</a:t>
            </a:fld>
            <a:endParaRPr lang="en-US"/>
          </a:p>
        </p:txBody>
      </p:sp>
    </p:spTree>
    <p:extLst>
      <p:ext uri="{BB962C8B-B14F-4D97-AF65-F5344CB8AC3E}">
        <p14:creationId xmlns:p14="http://schemas.microsoft.com/office/powerpoint/2010/main" val="1094271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EC8CD13-C7E1-4462-BF23-1958FC4FF80A}" type="datetimeFigureOut">
              <a:rPr lang="en-US" smtClean="0"/>
              <a:t>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FE3E87-54E7-423A-95FA-223CFFA1D3DE}" type="slidenum">
              <a:rPr lang="en-US" smtClean="0"/>
              <a:t>‹#›</a:t>
            </a:fld>
            <a:endParaRPr lang="en-US"/>
          </a:p>
        </p:txBody>
      </p:sp>
    </p:spTree>
    <p:extLst>
      <p:ext uri="{BB962C8B-B14F-4D97-AF65-F5344CB8AC3E}">
        <p14:creationId xmlns:p14="http://schemas.microsoft.com/office/powerpoint/2010/main" val="3902864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7EC8CD13-C7E1-4462-BF23-1958FC4FF80A}" type="datetimeFigureOut">
              <a:rPr lang="en-US" smtClean="0"/>
              <a:t>2/2/2022</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FAFE3E87-54E7-423A-95FA-223CFFA1D3DE}"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85101508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EC8CD13-C7E1-4462-BF23-1958FC4FF80A}" type="datetimeFigureOut">
              <a:rPr lang="en-US" smtClean="0"/>
              <a:t>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FE3E87-54E7-423A-95FA-223CFFA1D3DE}" type="slidenum">
              <a:rPr lang="en-US" smtClean="0"/>
              <a:t>‹#›</a:t>
            </a:fld>
            <a:endParaRPr lang="en-US"/>
          </a:p>
        </p:txBody>
      </p:sp>
    </p:spTree>
    <p:extLst>
      <p:ext uri="{BB962C8B-B14F-4D97-AF65-F5344CB8AC3E}">
        <p14:creationId xmlns:p14="http://schemas.microsoft.com/office/powerpoint/2010/main" val="3171499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EC8CD13-C7E1-4462-BF23-1958FC4FF80A}" type="datetimeFigureOut">
              <a:rPr lang="en-US" smtClean="0"/>
              <a:t>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FE3E87-54E7-423A-95FA-223CFFA1D3DE}" type="slidenum">
              <a:rPr lang="en-US" smtClean="0"/>
              <a:t>‹#›</a:t>
            </a:fld>
            <a:endParaRPr lang="en-US"/>
          </a:p>
        </p:txBody>
      </p:sp>
    </p:spTree>
    <p:extLst>
      <p:ext uri="{BB962C8B-B14F-4D97-AF65-F5344CB8AC3E}">
        <p14:creationId xmlns:p14="http://schemas.microsoft.com/office/powerpoint/2010/main" val="320983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EC8CD13-C7E1-4462-BF23-1958FC4FF80A}" type="datetimeFigureOut">
              <a:rPr lang="en-US" smtClean="0"/>
              <a:t>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FE3E87-54E7-423A-95FA-223CFFA1D3DE}" type="slidenum">
              <a:rPr lang="en-US" smtClean="0"/>
              <a:t>‹#›</a:t>
            </a:fld>
            <a:endParaRPr lang="en-US"/>
          </a:p>
        </p:txBody>
      </p:sp>
    </p:spTree>
    <p:extLst>
      <p:ext uri="{BB962C8B-B14F-4D97-AF65-F5344CB8AC3E}">
        <p14:creationId xmlns:p14="http://schemas.microsoft.com/office/powerpoint/2010/main" val="15502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C8CD13-C7E1-4462-BF23-1958FC4FF80A}" type="datetimeFigureOut">
              <a:rPr lang="en-US" smtClean="0"/>
              <a:t>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FE3E87-54E7-423A-95FA-223CFFA1D3DE}" type="slidenum">
              <a:rPr lang="en-US" smtClean="0"/>
              <a:t>‹#›</a:t>
            </a:fld>
            <a:endParaRPr lang="en-US"/>
          </a:p>
        </p:txBody>
      </p:sp>
    </p:spTree>
    <p:extLst>
      <p:ext uri="{BB962C8B-B14F-4D97-AF65-F5344CB8AC3E}">
        <p14:creationId xmlns:p14="http://schemas.microsoft.com/office/powerpoint/2010/main" val="3628573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7EC8CD13-C7E1-4462-BF23-1958FC4FF80A}" type="datetimeFigureOut">
              <a:rPr lang="en-US" smtClean="0"/>
              <a:t>2/2/2022</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FAFE3E87-54E7-423A-95FA-223CFFA1D3DE}"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08379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7EC8CD13-C7E1-4462-BF23-1958FC4FF80A}" type="datetimeFigureOut">
              <a:rPr lang="en-US" smtClean="0"/>
              <a:t>2/2/2022</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FAFE3E87-54E7-423A-95FA-223CFFA1D3DE}"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42821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7EC8CD13-C7E1-4462-BF23-1958FC4FF80A}" type="datetimeFigureOut">
              <a:rPr lang="en-US" smtClean="0"/>
              <a:t>2/2/2022</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FAFE3E87-54E7-423A-95FA-223CFFA1D3DE}"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8160724"/>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lepc.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erplan.net/" TargetMode="Externa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125855" y="758952"/>
            <a:ext cx="10058400" cy="3566160"/>
          </a:xfrm>
        </p:spPr>
        <p:txBody>
          <a:bodyPr>
            <a:normAutofit/>
          </a:bodyPr>
          <a:lstStyle/>
          <a:p>
            <a:pPr algn="ctr"/>
            <a:r>
              <a:rPr lang="en-US" sz="7200" b="1" cap="none" dirty="0" smtClean="0"/>
              <a:t>Chatham </a:t>
            </a:r>
            <a:r>
              <a:rPr lang="en-US" sz="7200" b="1" cap="none" dirty="0" smtClean="0"/>
              <a:t>County Hazardous </a:t>
            </a:r>
            <a:r>
              <a:rPr lang="en-US" sz="7200" b="1" cap="none" smtClean="0"/>
              <a:t>Substance </a:t>
            </a:r>
            <a:r>
              <a:rPr lang="en-US" sz="7200" b="1" cap="none" smtClean="0"/>
              <a:t>Ordinances</a:t>
            </a:r>
            <a:endParaRPr lang="en-US" sz="7200" b="1" cap="none"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055" y="5295900"/>
            <a:ext cx="3526973" cy="1371600"/>
          </a:xfrm>
          <a:prstGeom prst="rect">
            <a:avLst/>
          </a:prstGeom>
          <a:ln>
            <a:solidFill>
              <a:schemeClr val="tx1">
                <a:lumMod val="95000"/>
                <a:lumOff val="5000"/>
              </a:schemeClr>
            </a:solidFill>
          </a:ln>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5878116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is required in the written follow-up report?</a:t>
            </a:r>
            <a:endParaRPr lang="en-US" dirty="0"/>
          </a:p>
        </p:txBody>
      </p:sp>
      <p:sp>
        <p:nvSpPr>
          <p:cNvPr id="3" name="Content Placeholder 2"/>
          <p:cNvSpPr>
            <a:spLocks noGrp="1"/>
          </p:cNvSpPr>
          <p:nvPr>
            <p:ph idx="1"/>
          </p:nvPr>
        </p:nvSpPr>
        <p:spPr/>
        <p:txBody>
          <a:bodyPr/>
          <a:lstStyle/>
          <a:p>
            <a:r>
              <a:rPr lang="en-US" dirty="0"/>
              <a:t>In paragraph form, describe the incident.  Ensure information regarding the bullets below are included.</a:t>
            </a:r>
          </a:p>
          <a:p>
            <a:pPr lvl="1"/>
            <a:r>
              <a:rPr lang="en-US" dirty="0"/>
              <a:t>The incident and the action causing the incident</a:t>
            </a:r>
          </a:p>
          <a:p>
            <a:pPr lvl="1"/>
            <a:r>
              <a:rPr lang="en-US" dirty="0"/>
              <a:t>Any known or anticipated acute or chronic health risks associated</a:t>
            </a:r>
          </a:p>
          <a:p>
            <a:pPr lvl="1"/>
            <a:r>
              <a:rPr lang="en-US" dirty="0"/>
              <a:t>Advice regarding medical attention necessary for exposed individuals.</a:t>
            </a:r>
          </a:p>
          <a:p>
            <a:pPr lvl="1"/>
            <a:r>
              <a:rPr lang="en-US" dirty="0"/>
              <a:t>Proper precautions to take as a result of the release, including evacuation</a:t>
            </a:r>
          </a:p>
          <a:p>
            <a:pPr lvl="1"/>
            <a:r>
              <a:rPr lang="en-US" dirty="0"/>
              <a:t>Actions taken to respond to and contain the release</a:t>
            </a:r>
          </a:p>
          <a:p>
            <a:pPr lvl="1"/>
            <a:r>
              <a:rPr lang="en-US" dirty="0"/>
              <a:t>Any known or anticipated acute or chronic health risks associated</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055" y="5295900"/>
            <a:ext cx="3526973" cy="1371600"/>
          </a:xfrm>
          <a:prstGeom prst="rect">
            <a:avLst/>
          </a:prstGeom>
          <a:ln>
            <a:solidFill>
              <a:schemeClr val="tx1">
                <a:lumMod val="95000"/>
                <a:lumOff val="5000"/>
              </a:schemeClr>
            </a:solidFill>
          </a:ln>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3231196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055" y="5295900"/>
            <a:ext cx="3526973" cy="1371600"/>
          </a:xfrm>
          <a:prstGeom prst="rect">
            <a:avLst/>
          </a:prstGeom>
          <a:ln>
            <a:solidFill>
              <a:schemeClr val="tx1">
                <a:lumMod val="95000"/>
                <a:lumOff val="5000"/>
              </a:schemeClr>
            </a:solidFill>
          </a:ln>
          <a:effectLst>
            <a:outerShdw blurRad="50800" dist="38100" dir="18900000" algn="bl" rotWithShape="0">
              <a:prstClr val="black">
                <a:alpha val="40000"/>
              </a:prstClr>
            </a:outerShdw>
          </a:effec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2937" y="695325"/>
            <a:ext cx="5476875" cy="5638800"/>
          </a:xfrm>
          <a:prstGeom prst="rect">
            <a:avLst/>
          </a:prstGeom>
        </p:spPr>
      </p:pic>
    </p:spTree>
    <p:extLst>
      <p:ext uri="{BB962C8B-B14F-4D97-AF65-F5344CB8AC3E}">
        <p14:creationId xmlns:p14="http://schemas.microsoft.com/office/powerpoint/2010/main" val="720178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if I don’t report an incident, or don’t provide a written follow-up report in a timely manner?</a:t>
            </a:r>
            <a:endParaRPr lang="en-US" dirty="0"/>
          </a:p>
        </p:txBody>
      </p:sp>
      <p:sp>
        <p:nvSpPr>
          <p:cNvPr id="3" name="Content Placeholder 2"/>
          <p:cNvSpPr>
            <a:spLocks noGrp="1"/>
          </p:cNvSpPr>
          <p:nvPr>
            <p:ph idx="1"/>
          </p:nvPr>
        </p:nvSpPr>
        <p:spPr>
          <a:xfrm>
            <a:off x="1371600" y="2400300"/>
            <a:ext cx="9601200" cy="3581400"/>
          </a:xfrm>
        </p:spPr>
        <p:txBody>
          <a:bodyPr/>
          <a:lstStyle/>
          <a:p>
            <a:pPr fontAlgn="base"/>
            <a:r>
              <a:rPr lang="en-US" b="1" dirty="0"/>
              <a:t>§21-806 </a:t>
            </a:r>
            <a:r>
              <a:rPr lang="en-US" b="1" dirty="0" smtClean="0"/>
              <a:t>Penalties. </a:t>
            </a:r>
            <a:r>
              <a:rPr lang="en-US" dirty="0" smtClean="0"/>
              <a:t>Violation </a:t>
            </a:r>
            <a:r>
              <a:rPr lang="en-US" dirty="0"/>
              <a:t>of this Ordinance shall be subject to being fined upon conviction thereof by the Recorder’s Court of Chatham County in an amount not to exceed $1,000 for each violation. Each failure to report a release or discharge of reportable quantity shall be considered a separate violation.</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055" y="5295900"/>
            <a:ext cx="3526973" cy="1371600"/>
          </a:xfrm>
          <a:prstGeom prst="rect">
            <a:avLst/>
          </a:prstGeom>
          <a:ln>
            <a:solidFill>
              <a:schemeClr val="tx1">
                <a:lumMod val="95000"/>
                <a:lumOff val="5000"/>
              </a:schemeClr>
            </a:solidFill>
          </a:ln>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394257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1175" y="1533525"/>
            <a:ext cx="9601200" cy="1485900"/>
          </a:xfrm>
        </p:spPr>
        <p:txBody>
          <a:bodyPr>
            <a:noAutofit/>
          </a:bodyPr>
          <a:lstStyle/>
          <a:p>
            <a:pPr algn="ctr"/>
            <a:r>
              <a:rPr lang="en-US" sz="6600" dirty="0" smtClean="0"/>
              <a:t>Any questions regarding Hazardous Substance spill reporting?</a:t>
            </a:r>
            <a:endParaRPr lang="en-US" sz="6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055" y="5295900"/>
            <a:ext cx="3526973" cy="1371600"/>
          </a:xfrm>
          <a:prstGeom prst="rect">
            <a:avLst/>
          </a:prstGeom>
          <a:ln>
            <a:solidFill>
              <a:schemeClr val="tx1">
                <a:lumMod val="95000"/>
                <a:lumOff val="5000"/>
              </a:schemeClr>
            </a:solidFill>
          </a:ln>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4147424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Article X: </a:t>
            </a:r>
            <a:r>
              <a:rPr lang="en-US" dirty="0"/>
              <a:t>Payment of Registration Fee by Facilities with Hazardous Substances</a:t>
            </a:r>
            <a:br>
              <a:rPr lang="en-US" dirty="0"/>
            </a:br>
            <a:endParaRPr lang="en-US" dirty="0"/>
          </a:p>
        </p:txBody>
      </p:sp>
      <p:sp>
        <p:nvSpPr>
          <p:cNvPr id="3" name="Content Placeholder 2"/>
          <p:cNvSpPr>
            <a:spLocks noGrp="1"/>
          </p:cNvSpPr>
          <p:nvPr>
            <p:ph idx="1"/>
          </p:nvPr>
        </p:nvSpPr>
        <p:spPr/>
        <p:txBody>
          <a:bodyPr/>
          <a:lstStyle/>
          <a:p>
            <a:r>
              <a:rPr lang="en-US" dirty="0" smtClean="0"/>
              <a:t>Why do we have to register our facility? Why do some facilities require a registration fee?</a:t>
            </a:r>
          </a:p>
          <a:p>
            <a:pPr fontAlgn="base"/>
            <a:r>
              <a:rPr lang="en-US" dirty="0"/>
              <a:t>The intent of this Ordinance is to require the payment of a registration fee by facilities using over 10,000 pounds of hazardous substances for the reasonable cost of the </a:t>
            </a:r>
            <a:r>
              <a:rPr lang="en-US" dirty="0" err="1"/>
              <a:t>HazMat</a:t>
            </a:r>
            <a:r>
              <a:rPr lang="en-US" dirty="0"/>
              <a:t> Team for promoting the health, safety and welfare of the public, pursuant to O.C.G.A. §48-13-9.</a:t>
            </a:r>
          </a:p>
          <a:p>
            <a:pPr fontAlgn="base"/>
            <a:r>
              <a:rPr lang="en-US" dirty="0"/>
              <a:t>An additional intent is to require registration, but no fee by facilities using hazardous substances under 10,000 pounds.</a:t>
            </a: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055" y="5295900"/>
            <a:ext cx="3526973" cy="1371600"/>
          </a:xfrm>
          <a:prstGeom prst="rect">
            <a:avLst/>
          </a:prstGeom>
          <a:ln>
            <a:solidFill>
              <a:schemeClr val="tx1">
                <a:lumMod val="95000"/>
                <a:lumOff val="5000"/>
              </a:schemeClr>
            </a:solidFill>
          </a:ln>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3351548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Article X: Payment of Registration Fee by Facilities with Hazardous Substances</a:t>
            </a:r>
          </a:p>
        </p:txBody>
      </p:sp>
      <p:sp>
        <p:nvSpPr>
          <p:cNvPr id="3" name="Content Placeholder 2"/>
          <p:cNvSpPr>
            <a:spLocks noGrp="1"/>
          </p:cNvSpPr>
          <p:nvPr>
            <p:ph idx="1"/>
          </p:nvPr>
        </p:nvSpPr>
        <p:spPr/>
        <p:txBody>
          <a:bodyPr/>
          <a:lstStyle/>
          <a:p>
            <a:r>
              <a:rPr lang="en-US" dirty="0" smtClean="0"/>
              <a:t> </a:t>
            </a:r>
            <a:r>
              <a:rPr lang="en-US" b="1" dirty="0"/>
              <a:t>§21-1003 Hazardous Substances Registration</a:t>
            </a:r>
            <a:r>
              <a:rPr lang="en-US" dirty="0"/>
              <a:t>. Every person and every facility required to report annually to the Georgia Emergency Response Commission and the Chatham County Local Emergency Planning Committee in compliance with §312 Superfund Amendments and Reauthorization Act (SARA III) shall register with Chatham County through the Inspections Department no later than May 1st of each year. Such registration shall be done by the Chatham Emergency Management Agency Hazardous Materials Analyst, shall be valid for 12 months from the date of registration and shall be maintained permanently at the site of the facility.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055" y="5295900"/>
            <a:ext cx="3526973" cy="1371600"/>
          </a:xfrm>
          <a:prstGeom prst="rect">
            <a:avLst/>
          </a:prstGeom>
          <a:ln>
            <a:solidFill>
              <a:schemeClr val="tx1">
                <a:lumMod val="95000"/>
                <a:lumOff val="5000"/>
              </a:schemeClr>
            </a:solidFill>
          </a:ln>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691714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Article X: Payment of Registration Fee by Facilities with Hazardous Substances</a:t>
            </a:r>
          </a:p>
        </p:txBody>
      </p:sp>
      <p:sp>
        <p:nvSpPr>
          <p:cNvPr id="3" name="Content Placeholder 2"/>
          <p:cNvSpPr>
            <a:spLocks noGrp="1"/>
          </p:cNvSpPr>
          <p:nvPr>
            <p:ph idx="1"/>
          </p:nvPr>
        </p:nvSpPr>
        <p:spPr/>
        <p:txBody>
          <a:bodyPr/>
          <a:lstStyle/>
          <a:p>
            <a:r>
              <a:rPr lang="en-US" b="1" dirty="0"/>
              <a:t>§21-1004 Registration Fees</a:t>
            </a:r>
            <a:r>
              <a:rPr lang="en-US" dirty="0"/>
              <a:t>. Registration fees shall be assessed on the basis of the combined average daily amounts of all hazardous substances as reported for the previous calendar years to the Georgia Emergency Response Commission and the Chatham County Local Emergency Planning Committee. Fee rates shall be based on the following scale: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055" y="5295900"/>
            <a:ext cx="3526973" cy="1371600"/>
          </a:xfrm>
          <a:prstGeom prst="rect">
            <a:avLst/>
          </a:prstGeom>
          <a:ln>
            <a:solidFill>
              <a:schemeClr val="tx1">
                <a:lumMod val="95000"/>
                <a:lumOff val="5000"/>
              </a:schemeClr>
            </a:solidFill>
          </a:ln>
          <a:effectLst>
            <a:outerShdw blurRad="50800" dist="38100" dir="18900000" algn="bl" rotWithShape="0">
              <a:prstClr val="black">
                <a:alpha val="40000"/>
              </a:prst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8573" y="3495675"/>
            <a:ext cx="6315075" cy="3171825"/>
          </a:xfrm>
          <a:prstGeom prst="rect">
            <a:avLst/>
          </a:prstGeom>
        </p:spPr>
      </p:pic>
    </p:spTree>
    <p:extLst>
      <p:ext uri="{BB962C8B-B14F-4D97-AF65-F5344CB8AC3E}">
        <p14:creationId xmlns:p14="http://schemas.microsoft.com/office/powerpoint/2010/main" val="1369443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Article X: Payment of Registration Fee by Facilities with Hazardous Substances</a:t>
            </a:r>
          </a:p>
        </p:txBody>
      </p:sp>
      <p:sp>
        <p:nvSpPr>
          <p:cNvPr id="3" name="Content Placeholder 2"/>
          <p:cNvSpPr>
            <a:spLocks noGrp="1"/>
          </p:cNvSpPr>
          <p:nvPr>
            <p:ph idx="1"/>
          </p:nvPr>
        </p:nvSpPr>
        <p:spPr/>
        <p:txBody>
          <a:bodyPr/>
          <a:lstStyle/>
          <a:p>
            <a:r>
              <a:rPr lang="en-US" dirty="0"/>
              <a:t>The failure of any person to register or to pay the hazardous substance fee by not later than </a:t>
            </a:r>
            <a:r>
              <a:rPr lang="en-US" b="1" u="sng" dirty="0"/>
              <a:t>May 1st of each year</a:t>
            </a:r>
            <a:r>
              <a:rPr lang="en-US" dirty="0"/>
              <a:t> shall result in the requirement of payment of the original fee due plus a 25% delinquency fee increase of the amount which would have been due if timely paid, said delinquency fee amount not to exceed $1,000. Failure to pay timely the registration fee or delinquency fee shall be enforceable in the Recorder’s Court of Chatham County. </a:t>
            </a:r>
            <a:r>
              <a:rPr lang="en-US" i="1" dirty="0"/>
              <a:t>(Amended July 01, 2011)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055" y="5295900"/>
            <a:ext cx="3526973" cy="1371600"/>
          </a:xfrm>
          <a:prstGeom prst="rect">
            <a:avLst/>
          </a:prstGeom>
          <a:ln>
            <a:solidFill>
              <a:schemeClr val="tx1">
                <a:lumMod val="95000"/>
                <a:lumOff val="5000"/>
              </a:schemeClr>
            </a:solidFill>
          </a:ln>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3719455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Exemptions…</a:t>
            </a:r>
            <a:endParaRPr lang="en-US" dirty="0"/>
          </a:p>
        </p:txBody>
      </p:sp>
      <p:sp>
        <p:nvSpPr>
          <p:cNvPr id="3" name="Content Placeholder 2"/>
          <p:cNvSpPr>
            <a:spLocks noGrp="1"/>
          </p:cNvSpPr>
          <p:nvPr>
            <p:ph idx="1"/>
          </p:nvPr>
        </p:nvSpPr>
        <p:spPr>
          <a:xfrm>
            <a:off x="1371600" y="1428750"/>
            <a:ext cx="9601200" cy="3581400"/>
          </a:xfrm>
        </p:spPr>
        <p:txBody>
          <a:bodyPr>
            <a:normAutofit fontScale="92500" lnSpcReduction="20000"/>
          </a:bodyPr>
          <a:lstStyle/>
          <a:p>
            <a:endParaRPr lang="en-US" dirty="0"/>
          </a:p>
          <a:p>
            <a:r>
              <a:rPr lang="en-US" dirty="0"/>
              <a:t>1. Persons and facilities whose only hazardous substances subject to the reporting requirements cited above in compliance with §312 Superfund Amendments and Reauthorization Act (SARA III) are petroleum products (e.g. gasoline, diesel or oil) held only for retail sale to the general public. </a:t>
            </a:r>
          </a:p>
          <a:p>
            <a:r>
              <a:rPr lang="en-US" dirty="0"/>
              <a:t>2. Units, divisions, agencies, authorities, commissions of local, state or federal governments. </a:t>
            </a:r>
          </a:p>
          <a:p>
            <a:r>
              <a:rPr lang="en-US" dirty="0"/>
              <a:t>3. A critical facility which stores petroleum products (e.g. gasoline, diesel or oil) for use during an emergency. Only the petroleum products used for emergency operations will be considered for exemption. </a:t>
            </a:r>
            <a:r>
              <a:rPr lang="en-US" i="1" dirty="0"/>
              <a:t>(Amended November 20, 1998) </a:t>
            </a:r>
            <a:endParaRPr lang="en-US" dirty="0"/>
          </a:p>
          <a:p>
            <a:r>
              <a:rPr lang="en-US" dirty="0"/>
              <a:t>4. A business which is regulated by the Georgia Public Safety Commission. </a:t>
            </a:r>
            <a:r>
              <a:rPr lang="en-US" i="1" dirty="0"/>
              <a:t>(Amended November 20, 1998) </a:t>
            </a:r>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055" y="5295900"/>
            <a:ext cx="3526973" cy="1371600"/>
          </a:xfrm>
          <a:prstGeom prst="rect">
            <a:avLst/>
          </a:prstGeom>
          <a:ln>
            <a:solidFill>
              <a:schemeClr val="tx1">
                <a:lumMod val="95000"/>
                <a:lumOff val="5000"/>
              </a:schemeClr>
            </a:solidFill>
          </a:ln>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3040879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Article X: Payment of Registration Fee by Facilities with Hazardous Substances</a:t>
            </a:r>
          </a:p>
        </p:txBody>
      </p:sp>
      <p:sp>
        <p:nvSpPr>
          <p:cNvPr id="3" name="Content Placeholder 2"/>
          <p:cNvSpPr>
            <a:spLocks noGrp="1"/>
          </p:cNvSpPr>
          <p:nvPr>
            <p:ph idx="1"/>
          </p:nvPr>
        </p:nvSpPr>
        <p:spPr/>
        <p:txBody>
          <a:bodyPr/>
          <a:lstStyle/>
          <a:p>
            <a:r>
              <a:rPr lang="en-US" b="1" dirty="0"/>
              <a:t>§21-1005 Inspections</a:t>
            </a:r>
            <a:r>
              <a:rPr lang="en-US" dirty="0"/>
              <a:t>. The </a:t>
            </a:r>
            <a:r>
              <a:rPr lang="en-US" dirty="0" err="1"/>
              <a:t>HazMat</a:t>
            </a:r>
            <a:r>
              <a:rPr lang="en-US" dirty="0"/>
              <a:t> Team shall perform inspections in accordance with the rules and regulations under §312 Superfund Amendments and Reauthorization Act (SARA III), or upon the request of a registered facility.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055" y="5295900"/>
            <a:ext cx="3526973" cy="1371600"/>
          </a:xfrm>
          <a:prstGeom prst="rect">
            <a:avLst/>
          </a:prstGeom>
          <a:ln>
            <a:solidFill>
              <a:schemeClr val="tx1">
                <a:lumMod val="95000"/>
                <a:lumOff val="5000"/>
              </a:schemeClr>
            </a:solidFill>
          </a:ln>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693576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Unique Ordinances</a:t>
            </a:r>
            <a:endParaRPr lang="en-US" dirty="0"/>
          </a:p>
        </p:txBody>
      </p:sp>
      <p:sp>
        <p:nvSpPr>
          <p:cNvPr id="3" name="Content Placeholder 2"/>
          <p:cNvSpPr>
            <a:spLocks noGrp="1"/>
          </p:cNvSpPr>
          <p:nvPr>
            <p:ph idx="1"/>
          </p:nvPr>
        </p:nvSpPr>
        <p:spPr/>
        <p:txBody>
          <a:bodyPr/>
          <a:lstStyle/>
          <a:p>
            <a:r>
              <a:rPr lang="en-US" dirty="0" smtClean="0"/>
              <a:t>There are two ordinances unique to Chatham County, GA regarding Hazardous Substances</a:t>
            </a:r>
          </a:p>
          <a:p>
            <a:r>
              <a:rPr lang="en-US" dirty="0" smtClean="0"/>
              <a:t>Chatham County Code, Chapter 21, Article VIII </a:t>
            </a:r>
            <a:r>
              <a:rPr lang="en-US" dirty="0"/>
              <a:t>§</a:t>
            </a:r>
            <a:r>
              <a:rPr lang="en-US" dirty="0" smtClean="0"/>
              <a:t>21-800 – Report of Spill or Release of Hazardous Substance or Oil</a:t>
            </a:r>
          </a:p>
          <a:p>
            <a:r>
              <a:rPr lang="en-US" dirty="0"/>
              <a:t>Chatham County Code, Chapter 21, Article </a:t>
            </a:r>
            <a:r>
              <a:rPr lang="en-US" dirty="0" smtClean="0"/>
              <a:t>X </a:t>
            </a:r>
            <a:r>
              <a:rPr lang="en-US" dirty="0"/>
              <a:t>§</a:t>
            </a:r>
            <a:r>
              <a:rPr lang="en-US" dirty="0" smtClean="0"/>
              <a:t>21-1000 – Payment of Registration Fee by Facilities with Hazardous Substances</a:t>
            </a:r>
          </a:p>
          <a:p>
            <a:r>
              <a:rPr lang="en-US" dirty="0" smtClean="0"/>
              <a:t>All of the ordinances are easily viewable on </a:t>
            </a:r>
            <a:r>
              <a:rPr lang="en-US" dirty="0" smtClean="0">
                <a:hlinkClick r:id="rId2"/>
              </a:rPr>
              <a:t>www.lepc.com</a:t>
            </a:r>
            <a:r>
              <a:rPr lang="en-US" dirty="0" smtClean="0"/>
              <a:t>	</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055" y="5295900"/>
            <a:ext cx="3526973" cy="1371600"/>
          </a:xfrm>
          <a:prstGeom prst="rect">
            <a:avLst/>
          </a:prstGeom>
          <a:ln>
            <a:solidFill>
              <a:schemeClr val="tx1">
                <a:lumMod val="95000"/>
                <a:lumOff val="5000"/>
              </a:schemeClr>
            </a:solidFill>
          </a:ln>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15445047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OK… I need to register… how do I do it?</a:t>
            </a:r>
            <a:endParaRPr lang="en-US" dirty="0"/>
          </a:p>
        </p:txBody>
      </p:sp>
      <p:sp>
        <p:nvSpPr>
          <p:cNvPr id="3" name="Content Placeholder 2"/>
          <p:cNvSpPr>
            <a:spLocks noGrp="1"/>
          </p:cNvSpPr>
          <p:nvPr>
            <p:ph idx="1"/>
          </p:nvPr>
        </p:nvSpPr>
        <p:spPr/>
        <p:txBody>
          <a:bodyPr/>
          <a:lstStyle/>
          <a:p>
            <a:r>
              <a:rPr lang="en-US" dirty="0" smtClean="0"/>
              <a:t>That’s the simple part! It’s an easy </a:t>
            </a:r>
            <a:r>
              <a:rPr lang="en-US" dirty="0"/>
              <a:t>3</a:t>
            </a:r>
            <a:r>
              <a:rPr lang="en-US" dirty="0" smtClean="0"/>
              <a:t> step process…</a:t>
            </a:r>
          </a:p>
          <a:p>
            <a:r>
              <a:rPr lang="en-US" dirty="0" smtClean="0"/>
              <a:t>It is extremely important to ensure the contact information that you have submitted within e-Plan is correct and current!!!</a:t>
            </a:r>
          </a:p>
          <a:p>
            <a:r>
              <a:rPr lang="en-US" dirty="0" smtClean="0"/>
              <a:t>Keep in mind that the average daily quantity is calculated in </a:t>
            </a:r>
            <a:r>
              <a:rPr lang="en-US" b="1" u="sng" dirty="0" smtClean="0">
                <a:solidFill>
                  <a:srgbClr val="FF0000"/>
                </a:solidFill>
              </a:rPr>
              <a:t>WEIGHT (pounds)</a:t>
            </a:r>
            <a:r>
              <a:rPr lang="en-US" dirty="0" smtClean="0"/>
              <a:t>, not gallons, grams, kilos </a:t>
            </a:r>
            <a:r>
              <a:rPr lang="en-US" dirty="0" err="1" smtClean="0"/>
              <a:t>etc</a:t>
            </a:r>
            <a:r>
              <a:rPr lang="en-US" dirty="0" smtClean="0"/>
              <a:t>… Some math may be required on your part.</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055" y="5295900"/>
            <a:ext cx="3526973" cy="1371600"/>
          </a:xfrm>
          <a:prstGeom prst="rect">
            <a:avLst/>
          </a:prstGeom>
          <a:ln>
            <a:solidFill>
              <a:schemeClr val="tx1">
                <a:lumMod val="95000"/>
                <a:lumOff val="5000"/>
              </a:schemeClr>
            </a:solidFill>
          </a:ln>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30467880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 File on e-Plan</a:t>
            </a:r>
            <a:endParaRPr lang="en-US" dirty="0"/>
          </a:p>
        </p:txBody>
      </p:sp>
      <p:sp>
        <p:nvSpPr>
          <p:cNvPr id="3" name="Content Placeholder 2"/>
          <p:cNvSpPr>
            <a:spLocks noGrp="1"/>
          </p:cNvSpPr>
          <p:nvPr>
            <p:ph idx="1"/>
          </p:nvPr>
        </p:nvSpPr>
        <p:spPr/>
        <p:txBody>
          <a:bodyPr/>
          <a:lstStyle/>
          <a:p>
            <a:r>
              <a:rPr lang="en-US" dirty="0" smtClean="0"/>
              <a:t>File your facility’s information onto e-Plan</a:t>
            </a:r>
          </a:p>
          <a:p>
            <a:r>
              <a:rPr lang="en-US" dirty="0" smtClean="0">
                <a:hlinkClick r:id="rId2"/>
              </a:rPr>
              <a:t>www.erplan.net</a:t>
            </a:r>
            <a:endParaRPr lang="en-US" dirty="0" smtClean="0"/>
          </a:p>
          <a:p>
            <a:r>
              <a:rPr lang="en-US" dirty="0" smtClean="0"/>
              <a:t>File by March 1</a:t>
            </a:r>
            <a:r>
              <a:rPr lang="en-US" baseline="30000" dirty="0" smtClean="0"/>
              <a:t>st</a:t>
            </a:r>
            <a:r>
              <a:rPr lang="en-US" dirty="0" smtClean="0"/>
              <a:t> each year</a:t>
            </a:r>
            <a:endParaRPr lang="en-US" dirty="0"/>
          </a:p>
        </p:txBody>
      </p:sp>
      <p:pic>
        <p:nvPicPr>
          <p:cNvPr id="4" name="Picture 3"/>
          <p:cNvPicPr>
            <a:picLocks noChangeAspect="1"/>
          </p:cNvPicPr>
          <p:nvPr/>
        </p:nvPicPr>
        <p:blipFill>
          <a:blip r:embed="rId3"/>
          <a:stretch>
            <a:fillRect/>
          </a:stretch>
        </p:blipFill>
        <p:spPr>
          <a:xfrm>
            <a:off x="7172325" y="2286000"/>
            <a:ext cx="3198177" cy="417195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1055" y="5295900"/>
            <a:ext cx="3526973" cy="1371600"/>
          </a:xfrm>
          <a:prstGeom prst="rect">
            <a:avLst/>
          </a:prstGeom>
          <a:ln>
            <a:solidFill>
              <a:schemeClr val="tx1">
                <a:lumMod val="95000"/>
                <a:lumOff val="5000"/>
              </a:schemeClr>
            </a:solidFill>
          </a:ln>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35755736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 Fill out invoice and return to CEMA</a:t>
            </a:r>
            <a:endParaRPr lang="en-US" dirty="0"/>
          </a:p>
        </p:txBody>
      </p:sp>
      <p:sp>
        <p:nvSpPr>
          <p:cNvPr id="3" name="Content Placeholder 2"/>
          <p:cNvSpPr>
            <a:spLocks noGrp="1"/>
          </p:cNvSpPr>
          <p:nvPr>
            <p:ph idx="1"/>
          </p:nvPr>
        </p:nvSpPr>
        <p:spPr/>
        <p:txBody>
          <a:bodyPr/>
          <a:lstStyle/>
          <a:p>
            <a:r>
              <a:rPr lang="en-US" dirty="0" smtClean="0"/>
              <a:t>CEMA will send an invoice to the contacts listed in e-Plan.</a:t>
            </a:r>
          </a:p>
          <a:p>
            <a:r>
              <a:rPr lang="en-US" dirty="0" smtClean="0"/>
              <a:t>Fill out invoice</a:t>
            </a:r>
          </a:p>
          <a:p>
            <a:r>
              <a:rPr lang="en-US" dirty="0" smtClean="0"/>
              <a:t>Must be postmarked by May 1</a:t>
            </a:r>
            <a:r>
              <a:rPr lang="en-US" baseline="30000" dirty="0" smtClean="0"/>
              <a:t>st</a:t>
            </a:r>
            <a:r>
              <a:rPr lang="en-US" dirty="0" smtClean="0"/>
              <a:t>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055" y="5295900"/>
            <a:ext cx="3526973" cy="1371600"/>
          </a:xfrm>
          <a:prstGeom prst="rect">
            <a:avLst/>
          </a:prstGeom>
          <a:ln>
            <a:solidFill>
              <a:schemeClr val="tx1">
                <a:lumMod val="95000"/>
                <a:lumOff val="5000"/>
              </a:schemeClr>
            </a:solidFill>
          </a:ln>
          <a:effectLst>
            <a:outerShdw blurRad="50800" dist="38100" dir="18900000" algn="bl" rotWithShape="0">
              <a:prstClr val="black">
                <a:alpha val="40000"/>
              </a:prst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0120" y="2613865"/>
            <a:ext cx="5481705" cy="4053635"/>
          </a:xfrm>
          <a:prstGeom prst="rect">
            <a:avLst/>
          </a:prstGeom>
        </p:spPr>
      </p:pic>
    </p:spTree>
    <p:extLst>
      <p:ext uri="{BB962C8B-B14F-4D97-AF65-F5344CB8AC3E}">
        <p14:creationId xmlns:p14="http://schemas.microsoft.com/office/powerpoint/2010/main" val="7440255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055" y="5295900"/>
            <a:ext cx="3526973" cy="1371600"/>
          </a:xfrm>
          <a:prstGeom prst="rect">
            <a:avLst/>
          </a:prstGeom>
          <a:ln>
            <a:solidFill>
              <a:schemeClr val="tx1">
                <a:lumMod val="95000"/>
                <a:lumOff val="5000"/>
              </a:schemeClr>
            </a:solidFill>
          </a:ln>
          <a:effectLst>
            <a:outerShdw blurRad="50800" dist="38100" dir="18900000" algn="bl" rotWithShape="0">
              <a:prstClr val="black">
                <a:alpha val="40000"/>
              </a:prst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9228" y="142875"/>
            <a:ext cx="4894436" cy="661987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6186" y="1590675"/>
            <a:ext cx="5803042" cy="2914650"/>
          </a:xfrm>
          <a:prstGeom prst="rect">
            <a:avLst/>
          </a:prstGeom>
        </p:spPr>
      </p:pic>
    </p:spTree>
    <p:extLst>
      <p:ext uri="{BB962C8B-B14F-4D97-AF65-F5344CB8AC3E}">
        <p14:creationId xmlns:p14="http://schemas.microsoft.com/office/powerpoint/2010/main" val="39776650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 Display completed Certificate</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055" y="5295900"/>
            <a:ext cx="3526973" cy="1371600"/>
          </a:xfrm>
          <a:prstGeom prst="rect">
            <a:avLst/>
          </a:prstGeom>
          <a:ln>
            <a:solidFill>
              <a:schemeClr val="tx1">
                <a:lumMod val="95000"/>
                <a:lumOff val="5000"/>
              </a:schemeClr>
            </a:solidFill>
          </a:ln>
          <a:effectLst>
            <a:outerShdw blurRad="50800" dist="38100" dir="18900000" algn="bl" rotWithShape="0">
              <a:prstClr val="black">
                <a:alpha val="40000"/>
              </a:prstClr>
            </a:outerShdw>
          </a:effectLst>
        </p:spPr>
      </p:pic>
      <p:grpSp>
        <p:nvGrpSpPr>
          <p:cNvPr id="7" name="Group 6"/>
          <p:cNvGrpSpPr/>
          <p:nvPr/>
        </p:nvGrpSpPr>
        <p:grpSpPr>
          <a:xfrm>
            <a:off x="4544583" y="1828800"/>
            <a:ext cx="3356932" cy="4686300"/>
            <a:chOff x="4544583" y="1828800"/>
            <a:chExt cx="3356932" cy="468630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4583" y="1828800"/>
              <a:ext cx="3356932" cy="4686300"/>
            </a:xfrm>
            <a:prstGeom prst="rect">
              <a:avLst/>
            </a:prstGeom>
          </p:spPr>
        </p:pic>
        <p:sp>
          <p:nvSpPr>
            <p:cNvPr id="6" name="Rectangle 5"/>
            <p:cNvSpPr/>
            <p:nvPr/>
          </p:nvSpPr>
          <p:spPr>
            <a:xfrm>
              <a:off x="4943475" y="4124325"/>
              <a:ext cx="2562225" cy="2571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27540552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2400300"/>
          </a:xfrm>
        </p:spPr>
        <p:txBody>
          <a:bodyPr>
            <a:noAutofit/>
          </a:bodyPr>
          <a:lstStyle/>
          <a:p>
            <a:pPr algn="ctr"/>
            <a:r>
              <a:rPr lang="en-US" sz="6600" dirty="0"/>
              <a:t>Any questions regarding Hazardous Substance </a:t>
            </a:r>
            <a:r>
              <a:rPr lang="en-US" sz="6600" dirty="0" smtClean="0"/>
              <a:t>Registration, or anything else covered today?</a:t>
            </a:r>
            <a:endParaRPr lang="en-US" sz="6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055" y="5295900"/>
            <a:ext cx="3526973" cy="1371600"/>
          </a:xfrm>
          <a:prstGeom prst="rect">
            <a:avLst/>
          </a:prstGeom>
          <a:ln>
            <a:solidFill>
              <a:schemeClr val="tx1">
                <a:lumMod val="95000"/>
                <a:lumOff val="5000"/>
              </a:schemeClr>
            </a:solidFill>
          </a:ln>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42769393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055" y="5295900"/>
            <a:ext cx="3526973" cy="1371600"/>
          </a:xfrm>
          <a:prstGeom prst="rect">
            <a:avLst/>
          </a:prstGeom>
          <a:ln>
            <a:solidFill>
              <a:schemeClr val="tx1">
                <a:lumMod val="95000"/>
                <a:lumOff val="5000"/>
              </a:schemeClr>
            </a:solidFill>
          </a:ln>
          <a:effectLst>
            <a:outerShdw blurRad="50800" dist="38100" dir="18900000" algn="bl" rotWithShape="0">
              <a:prstClr val="black">
                <a:alpha val="40000"/>
              </a:prstClr>
            </a:outerShdw>
          </a:effectLst>
        </p:spPr>
      </p:pic>
      <p:sp>
        <p:nvSpPr>
          <p:cNvPr id="5" name="Title 4"/>
          <p:cNvSpPr>
            <a:spLocks noGrp="1"/>
          </p:cNvSpPr>
          <p:nvPr>
            <p:ph type="title"/>
          </p:nvPr>
        </p:nvSpPr>
        <p:spPr>
          <a:xfrm>
            <a:off x="1371600" y="1704975"/>
            <a:ext cx="9601200" cy="2695575"/>
          </a:xfrm>
        </p:spPr>
        <p:txBody>
          <a:bodyPr>
            <a:noAutofit/>
          </a:bodyPr>
          <a:lstStyle/>
          <a:p>
            <a:pPr algn="ctr"/>
            <a:r>
              <a:rPr lang="en-US" sz="4000" dirty="0" smtClean="0"/>
              <a:t>Mark Adams</a:t>
            </a:r>
            <a:r>
              <a:rPr lang="en-US" sz="4000" dirty="0"/>
              <a:t/>
            </a:r>
            <a:br>
              <a:rPr lang="en-US" sz="4000" dirty="0"/>
            </a:br>
            <a:r>
              <a:rPr lang="en-US" sz="4000" dirty="0"/>
              <a:t>Chatham Emergency Management Agency</a:t>
            </a:r>
            <a:br>
              <a:rPr lang="en-US" sz="4000" dirty="0"/>
            </a:br>
            <a:r>
              <a:rPr lang="en-US" sz="4000" dirty="0"/>
              <a:t>912-201-4500</a:t>
            </a:r>
            <a:r>
              <a:rPr lang="en-US" sz="4000"/>
              <a:t/>
            </a:r>
            <a:br>
              <a:rPr lang="en-US" sz="4000"/>
            </a:br>
            <a:r>
              <a:rPr lang="en-US" sz="4000" smtClean="0"/>
              <a:t>madams@chathamcounty.org</a:t>
            </a:r>
            <a:endParaRPr lang="en-US" sz="4000" dirty="0"/>
          </a:p>
        </p:txBody>
      </p:sp>
    </p:spTree>
    <p:extLst>
      <p:ext uri="{BB962C8B-B14F-4D97-AF65-F5344CB8AC3E}">
        <p14:creationId xmlns:p14="http://schemas.microsoft.com/office/powerpoint/2010/main" val="1861576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055" y="5295900"/>
            <a:ext cx="3526973" cy="1371600"/>
          </a:xfrm>
          <a:prstGeom prst="rect">
            <a:avLst/>
          </a:prstGeom>
          <a:ln>
            <a:solidFill>
              <a:schemeClr val="tx1">
                <a:lumMod val="95000"/>
                <a:lumOff val="5000"/>
              </a:schemeClr>
            </a:solidFill>
          </a:ln>
          <a:effectLst>
            <a:outerShdw blurRad="50800" dist="38100" dir="18900000" algn="bl" rotWithShape="0">
              <a:prstClr val="black">
                <a:alpha val="40000"/>
              </a:prst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172545"/>
            <a:ext cx="7448550" cy="4980479"/>
          </a:xfrm>
          <a:prstGeom prst="rect">
            <a:avLst/>
          </a:prstGeom>
        </p:spPr>
      </p:pic>
      <p:sp>
        <p:nvSpPr>
          <p:cNvPr id="6" name="Oval 5"/>
          <p:cNvSpPr/>
          <p:nvPr/>
        </p:nvSpPr>
        <p:spPr>
          <a:xfrm>
            <a:off x="6677025" y="1000125"/>
            <a:ext cx="619125"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flipH="1" flipV="1">
            <a:off x="7296150" y="1304925"/>
            <a:ext cx="723900" cy="6477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9201150" y="2986634"/>
            <a:ext cx="1781175" cy="89004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9305925" y="3291434"/>
            <a:ext cx="1781175" cy="89004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2310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Article VIII: Report of Spill or Release of Hazardous Substance or Oil</a:t>
            </a:r>
          </a:p>
        </p:txBody>
      </p:sp>
      <p:sp>
        <p:nvSpPr>
          <p:cNvPr id="3" name="Content Placeholder 2"/>
          <p:cNvSpPr>
            <a:spLocks noGrp="1"/>
          </p:cNvSpPr>
          <p:nvPr>
            <p:ph idx="1"/>
          </p:nvPr>
        </p:nvSpPr>
        <p:spPr/>
        <p:txBody>
          <a:bodyPr/>
          <a:lstStyle/>
          <a:p>
            <a:r>
              <a:rPr lang="en-US" dirty="0" smtClean="0"/>
              <a:t>The most common misconception in reporting requirements are the legal definitions. Let’s look at the terms used in the local ordinance…</a:t>
            </a:r>
          </a:p>
          <a:p>
            <a:r>
              <a:rPr lang="en-US" b="1" u="sng" dirty="0"/>
              <a:t>“Reportable quantity” </a:t>
            </a:r>
            <a:r>
              <a:rPr lang="en-US" dirty="0"/>
              <a:t>means the amount of a hazardous substance which, if released into the environment in such quantity within any 24 hour period, must be reported to the division in the event of a spill or release. The reportable quantity for mixtures is the amount of the hazardous substance components of a mixture</a:t>
            </a:r>
            <a:r>
              <a:rPr lang="en-US" dirty="0" smtClean="0"/>
              <a:t>. ~</a:t>
            </a:r>
            <a:r>
              <a:rPr lang="en-US" dirty="0"/>
              <a:t>O.C.G.A. 12-14-1 (2010)</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055" y="5295900"/>
            <a:ext cx="3526973" cy="1371600"/>
          </a:xfrm>
          <a:prstGeom prst="rect">
            <a:avLst/>
          </a:prstGeom>
          <a:ln>
            <a:solidFill>
              <a:schemeClr val="tx1">
                <a:lumMod val="95000"/>
                <a:lumOff val="5000"/>
              </a:schemeClr>
            </a:solidFill>
          </a:ln>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6058734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I know what the Reportable Quantity (RQ) for a particular substance is?</a:t>
            </a:r>
            <a:endParaRPr lang="en-US" dirty="0"/>
          </a:p>
        </p:txBody>
      </p:sp>
      <p:sp>
        <p:nvSpPr>
          <p:cNvPr id="3" name="Content Placeholder 2"/>
          <p:cNvSpPr>
            <a:spLocks noGrp="1"/>
          </p:cNvSpPr>
          <p:nvPr>
            <p:ph idx="1"/>
          </p:nvPr>
        </p:nvSpPr>
        <p:spPr/>
        <p:txBody>
          <a:bodyPr/>
          <a:lstStyle/>
          <a:p>
            <a:r>
              <a:rPr lang="en-US" dirty="0" smtClean="0"/>
              <a:t>The easiest way to figure that out is to google “</a:t>
            </a:r>
            <a:r>
              <a:rPr lang="en-US" b="1" u="sng" dirty="0" smtClean="0"/>
              <a:t>list of lists</a:t>
            </a:r>
            <a:r>
              <a:rPr lang="en-US" dirty="0" smtClean="0"/>
              <a:t>”. Then click on the EPA website. The list changes somewhat frequently, so please be sure to check back often.</a:t>
            </a:r>
          </a:p>
          <a:p>
            <a:r>
              <a:rPr lang="en-US" dirty="0" smtClean="0"/>
              <a:t>If no specific RQ is given, the default threshold is 10,000 lbs.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055" y="5295900"/>
            <a:ext cx="3526973" cy="1371600"/>
          </a:xfrm>
          <a:prstGeom prst="rect">
            <a:avLst/>
          </a:prstGeom>
          <a:ln>
            <a:solidFill>
              <a:schemeClr val="tx1">
                <a:lumMod val="95000"/>
                <a:lumOff val="5000"/>
              </a:schemeClr>
            </a:solidFill>
          </a:ln>
          <a:effectLst>
            <a:outerShdw blurRad="50800" dist="38100" dir="18900000" algn="bl" rotWithShape="0">
              <a:prstClr val="black">
                <a:alpha val="40000"/>
              </a:prst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3900" y="3943350"/>
            <a:ext cx="6438900" cy="2457450"/>
          </a:xfrm>
          <a:prstGeom prst="rect">
            <a:avLst/>
          </a:prstGeom>
        </p:spPr>
      </p:pic>
    </p:spTree>
    <p:extLst>
      <p:ext uri="{BB962C8B-B14F-4D97-AF65-F5344CB8AC3E}">
        <p14:creationId xmlns:p14="http://schemas.microsoft.com/office/powerpoint/2010/main" val="901947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Article VIII: Report of Spill or Release of Hazardous Substance or Oil</a:t>
            </a:r>
          </a:p>
        </p:txBody>
      </p:sp>
      <p:sp>
        <p:nvSpPr>
          <p:cNvPr id="3" name="Content Placeholder 2"/>
          <p:cNvSpPr>
            <a:spLocks noGrp="1"/>
          </p:cNvSpPr>
          <p:nvPr>
            <p:ph idx="1"/>
          </p:nvPr>
        </p:nvSpPr>
        <p:spPr/>
        <p:txBody>
          <a:bodyPr/>
          <a:lstStyle/>
          <a:p>
            <a:r>
              <a:rPr lang="en-US" b="1" u="sng" dirty="0"/>
              <a:t>“Spill or release” </a:t>
            </a:r>
            <a:r>
              <a:rPr lang="en-US" dirty="0"/>
              <a:t>means the discharge, deposit, injection, dumping, spilling, emitting, releasing, leaking, or placing of any hazardous substance into the air or into or on any land or water of the state, except from an underground storage tank and all plumbing and piping relating thereto or except high-level or low-level radioactive waste from a federally licensed nuclear facility or as authorized by state or federal law or a permit from the division. This term shall also mean the discharge of oil into waters of this state which will cause a significant film or sheen upon or discoloration of the surface of such waters or adjoining shorelines or cause a sludge or emulsion to be deposited beneath the surface of such waters or upon adjoining shorelines</a:t>
            </a:r>
            <a:r>
              <a:rPr lang="en-US" dirty="0" smtClean="0"/>
              <a:t>. ~</a:t>
            </a:r>
            <a:r>
              <a:rPr lang="en-US" dirty="0"/>
              <a:t>O.C.G.A. 12-14-1 (2010)</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055" y="5295900"/>
            <a:ext cx="3526973" cy="1371600"/>
          </a:xfrm>
          <a:prstGeom prst="rect">
            <a:avLst/>
          </a:prstGeom>
          <a:ln>
            <a:solidFill>
              <a:schemeClr val="tx1">
                <a:lumMod val="95000"/>
                <a:lumOff val="5000"/>
              </a:schemeClr>
            </a:solidFill>
          </a:ln>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37433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Article VIII: Report of Spill or Release of Hazardous Substance or Oil</a:t>
            </a:r>
          </a:p>
        </p:txBody>
      </p:sp>
      <p:sp>
        <p:nvSpPr>
          <p:cNvPr id="3" name="Content Placeholder 2"/>
          <p:cNvSpPr>
            <a:spLocks noGrp="1"/>
          </p:cNvSpPr>
          <p:nvPr>
            <p:ph idx="1"/>
          </p:nvPr>
        </p:nvSpPr>
        <p:spPr/>
        <p:txBody>
          <a:bodyPr/>
          <a:lstStyle/>
          <a:p>
            <a:r>
              <a:rPr lang="en-US" b="1" u="sng" dirty="0" smtClean="0"/>
              <a:t>“Facility”</a:t>
            </a:r>
            <a:r>
              <a:rPr lang="en-US" dirty="0" smtClean="0"/>
              <a:t> </a:t>
            </a:r>
            <a:r>
              <a:rPr lang="en-US" dirty="0"/>
              <a:t>means (1) </a:t>
            </a:r>
            <a:r>
              <a:rPr lang="en-US" b="1" u="sng" dirty="0">
                <a:solidFill>
                  <a:srgbClr val="FF0000"/>
                </a:solidFill>
              </a:rPr>
              <a:t>any building, structure, installation, equipment, pipe or pipeline (including any pipe into a sewer or publicly owned treatment works), well, pit, pond, lagoon, impoundment, ditch, landfill, storage container, motor vehicle, rolling stock, or aircraft</a:t>
            </a:r>
            <a:r>
              <a:rPr lang="en-US" dirty="0"/>
              <a:t>, or (2) any site or area where hazardous substance has been deposited, stored, disposed of, or placed, or otherwise come to be located; but does not include any consumer product in consumer use or any </a:t>
            </a:r>
            <a:r>
              <a:rPr lang="en-US" dirty="0" smtClean="0"/>
              <a:t>vessel. ~40 </a:t>
            </a:r>
            <a:r>
              <a:rPr lang="en-US" dirty="0"/>
              <a:t>CFR 302.3</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055" y="5295900"/>
            <a:ext cx="3526973" cy="1371600"/>
          </a:xfrm>
          <a:prstGeom prst="rect">
            <a:avLst/>
          </a:prstGeom>
          <a:ln>
            <a:solidFill>
              <a:schemeClr val="tx1">
                <a:lumMod val="95000"/>
                <a:lumOff val="5000"/>
              </a:schemeClr>
            </a:solidFill>
          </a:ln>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1383909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Article VIII: Report </a:t>
            </a:r>
            <a:r>
              <a:rPr lang="en-US" dirty="0"/>
              <a:t>of Spill or Release of Hazardous Substance or Oil</a:t>
            </a:r>
          </a:p>
        </p:txBody>
      </p:sp>
      <p:sp>
        <p:nvSpPr>
          <p:cNvPr id="3" name="Content Placeholder 2"/>
          <p:cNvSpPr>
            <a:spLocks noGrp="1"/>
          </p:cNvSpPr>
          <p:nvPr>
            <p:ph idx="1"/>
          </p:nvPr>
        </p:nvSpPr>
        <p:spPr/>
        <p:txBody>
          <a:bodyPr/>
          <a:lstStyle/>
          <a:p>
            <a:pPr fontAlgn="base"/>
            <a:r>
              <a:rPr lang="en-US" b="1" dirty="0"/>
              <a:t>§21-803 Incident, </a:t>
            </a:r>
            <a:r>
              <a:rPr lang="en-US" b="1" dirty="0" smtClean="0"/>
              <a:t>Defined: </a:t>
            </a:r>
            <a:r>
              <a:rPr lang="en-US" dirty="0" smtClean="0"/>
              <a:t>An </a:t>
            </a:r>
            <a:r>
              <a:rPr lang="en-US" dirty="0"/>
              <a:t>“incident” is defined herein as a known or suspected spill or release of a reportable quantity of a “hazardous substance” and the known or suspected spill or release of oil which has left the boundaries of the </a:t>
            </a:r>
            <a:r>
              <a:rPr lang="en-US" b="1" u="sng" dirty="0">
                <a:solidFill>
                  <a:srgbClr val="FF0000"/>
                </a:solidFill>
              </a:rPr>
              <a:t>facility</a:t>
            </a:r>
            <a:r>
              <a:rPr lang="en-US" dirty="0"/>
              <a:t> where stored or used.</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055" y="5295900"/>
            <a:ext cx="3526973" cy="1371600"/>
          </a:xfrm>
          <a:prstGeom prst="rect">
            <a:avLst/>
          </a:prstGeom>
          <a:ln>
            <a:solidFill>
              <a:schemeClr val="tx1">
                <a:lumMod val="95000"/>
                <a:lumOff val="5000"/>
              </a:schemeClr>
            </a:solidFill>
          </a:ln>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1801846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Ok, I had an incident… now what?</a:t>
            </a:r>
            <a:endParaRPr lang="en-US" dirty="0"/>
          </a:p>
        </p:txBody>
      </p:sp>
      <p:sp>
        <p:nvSpPr>
          <p:cNvPr id="3" name="Content Placeholder 2"/>
          <p:cNvSpPr>
            <a:spLocks noGrp="1"/>
          </p:cNvSpPr>
          <p:nvPr>
            <p:ph idx="1"/>
          </p:nvPr>
        </p:nvSpPr>
        <p:spPr/>
        <p:txBody>
          <a:bodyPr/>
          <a:lstStyle/>
          <a:p>
            <a:r>
              <a:rPr lang="en-US" b="1" dirty="0"/>
              <a:t>§21-804 Notification </a:t>
            </a:r>
            <a:r>
              <a:rPr lang="en-US" b="1" dirty="0" smtClean="0"/>
              <a:t>Requirements. </a:t>
            </a:r>
            <a:r>
              <a:rPr lang="en-US" dirty="0"/>
              <a:t>Upon the occurrence of an incident as defined herein, where such incident is known or suspected, notification shall be by immediate </a:t>
            </a:r>
            <a:r>
              <a:rPr lang="en-US" dirty="0" smtClean="0"/>
              <a:t>telephone call to 911. “</a:t>
            </a:r>
            <a:r>
              <a:rPr lang="en-US" dirty="0"/>
              <a:t>Immediate” as defined herein shall be within fifteen minutes of a person learning of such an incident</a:t>
            </a:r>
            <a:r>
              <a:rPr lang="en-US" dirty="0" smtClean="0"/>
              <a:t>.</a:t>
            </a:r>
          </a:p>
          <a:p>
            <a:r>
              <a:rPr lang="en-US" dirty="0" smtClean="0"/>
              <a:t>Dispatch will then make notifications to law enforcement, fire and CEMA.</a:t>
            </a:r>
          </a:p>
          <a:p>
            <a:r>
              <a:rPr lang="en-US" dirty="0" smtClean="0"/>
              <a:t>CEMA will contact the Responsible Party for a written follow-up report. Written follow-up reports must be completed within two business days.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055" y="5295900"/>
            <a:ext cx="3526973" cy="1371600"/>
          </a:xfrm>
          <a:prstGeom prst="rect">
            <a:avLst/>
          </a:prstGeom>
          <a:ln>
            <a:solidFill>
              <a:schemeClr val="tx1">
                <a:lumMod val="95000"/>
                <a:lumOff val="5000"/>
              </a:schemeClr>
            </a:solidFill>
          </a:ln>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151473453"/>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TM10001105[[fn=Crop]]</Template>
  <TotalTime>3971</TotalTime>
  <Words>1585</Words>
  <Application>Microsoft Office PowerPoint</Application>
  <PresentationFormat>Widescreen</PresentationFormat>
  <Paragraphs>66</Paragraphs>
  <Slides>26</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26</vt:i4>
      </vt:variant>
    </vt:vector>
  </HeadingPairs>
  <TitlesOfParts>
    <vt:vector size="28" baseType="lpstr">
      <vt:lpstr>Franklin Gothic Book</vt:lpstr>
      <vt:lpstr>Crop</vt:lpstr>
      <vt:lpstr>Chatham County Hazardous Substance Ordinances</vt:lpstr>
      <vt:lpstr>Unique Ordinances</vt:lpstr>
      <vt:lpstr>PowerPoint Presentation</vt:lpstr>
      <vt:lpstr>Article VIII: Report of Spill or Release of Hazardous Substance or Oil</vt:lpstr>
      <vt:lpstr>How do I know what the Reportable Quantity (RQ) for a particular substance is?</vt:lpstr>
      <vt:lpstr>Article VIII: Report of Spill or Release of Hazardous Substance or Oil</vt:lpstr>
      <vt:lpstr>Article VIII: Report of Spill or Release of Hazardous Substance or Oil</vt:lpstr>
      <vt:lpstr>Article VIII: Report of Spill or Release of Hazardous Substance or Oil</vt:lpstr>
      <vt:lpstr>Ok, I had an incident… now what?</vt:lpstr>
      <vt:lpstr>What is required in the written follow-up report?</vt:lpstr>
      <vt:lpstr>PowerPoint Presentation</vt:lpstr>
      <vt:lpstr>What if I don’t report an incident, or don’t provide a written follow-up report in a timely manner?</vt:lpstr>
      <vt:lpstr>Any questions regarding Hazardous Substance spill reporting?</vt:lpstr>
      <vt:lpstr>Article X: Payment of Registration Fee by Facilities with Hazardous Substances </vt:lpstr>
      <vt:lpstr>Article X: Payment of Registration Fee by Facilities with Hazardous Substances</vt:lpstr>
      <vt:lpstr>Article X: Payment of Registration Fee by Facilities with Hazardous Substances</vt:lpstr>
      <vt:lpstr>Article X: Payment of Registration Fee by Facilities with Hazardous Substances</vt:lpstr>
      <vt:lpstr>Exemptions…</vt:lpstr>
      <vt:lpstr>Article X: Payment of Registration Fee by Facilities with Hazardous Substances</vt:lpstr>
      <vt:lpstr>OK… I need to register… how do I do it?</vt:lpstr>
      <vt:lpstr>Step 1: File on e-Plan</vt:lpstr>
      <vt:lpstr>Step 2: Fill out invoice and return to CEMA</vt:lpstr>
      <vt:lpstr>PowerPoint Presentation</vt:lpstr>
      <vt:lpstr>Step 3: Display completed Certificate</vt:lpstr>
      <vt:lpstr>Any questions regarding Hazardous Substance Registration, or anything else covered today?</vt:lpstr>
      <vt:lpstr>Mark Adams Chatham Emergency Management Agency 912-201-4500 madams@chathamcounty.org</vt:lpstr>
    </vt:vector>
  </TitlesOfParts>
  <Company>Chatham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Chatham County LEPC Origin &amp; Background</dc:title>
  <dc:creator>Randall Mathews</dc:creator>
  <cp:lastModifiedBy>Mark Adams</cp:lastModifiedBy>
  <cp:revision>45</cp:revision>
  <dcterms:created xsi:type="dcterms:W3CDTF">2016-01-04T21:24:33Z</dcterms:created>
  <dcterms:modified xsi:type="dcterms:W3CDTF">2022-02-02T14:33:50Z</dcterms:modified>
</cp:coreProperties>
</file>