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Roboto"/>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Roboto-regular.fntdata"/><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italic.fntdata"/><Relationship Id="rId14" Type="http://schemas.openxmlformats.org/officeDocument/2006/relationships/font" Target="fonts/Roboto-bold.fntdata"/><Relationship Id="rId16" Type="http://schemas.openxmlformats.org/officeDocument/2006/relationships/font" Target="fonts/Robo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11712e40d79_0_9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11712e40d79_0_9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114b432bfb9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114b432bfb9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114b432bfb9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114b432bfb9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11712e40d79_0_8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11712e40d79_0_8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14b432bfb9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114b432bfb9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11712e40d79_0_9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11712e40d79_0_9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90525" y="1819275"/>
            <a:ext cx="8222100" cy="933600"/>
          </a:xfrm>
          <a:prstGeom prst="rect">
            <a:avLst/>
          </a:prstGeom>
        </p:spPr>
        <p:txBody>
          <a:bodyPr anchorCtr="0" anchor="b"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3" name="Google Shape;13;p2"/>
          <p:cNvSpPr txBox="1"/>
          <p:nvPr>
            <p:ph idx="1" type="subTitle"/>
          </p:nvPr>
        </p:nvSpPr>
        <p:spPr>
          <a:xfrm>
            <a:off x="390525" y="2789130"/>
            <a:ext cx="8222100" cy="4329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4" name="Google Shape;14;p2"/>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4"/>
        </a:solidFill>
      </p:bgPr>
    </p:bg>
    <p:spTree>
      <p:nvGrpSpPr>
        <p:cNvPr id="57" name="Shape 57"/>
        <p:cNvGrpSpPr/>
        <p:nvPr/>
      </p:nvGrpSpPr>
      <p:grpSpPr>
        <a:xfrm>
          <a:off x="0" y="0"/>
          <a:ext cx="0" cy="0"/>
          <a:chOff x="0" y="0"/>
          <a:chExt cx="0" cy="0"/>
        </a:xfrm>
      </p:grpSpPr>
      <p:sp>
        <p:nvSpPr>
          <p:cNvPr id="58" name="Google Shape;58;p11"/>
          <p:cNvSpPr txBox="1"/>
          <p:nvPr>
            <p:ph hasCustomPrompt="1" type="title"/>
          </p:nvPr>
        </p:nvSpPr>
        <p:spPr>
          <a:xfrm>
            <a:off x="475500" y="1258525"/>
            <a:ext cx="8222100" cy="19635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p:nvPr>
            <p:ph idx="1" type="body"/>
          </p:nvPr>
        </p:nvSpPr>
        <p:spPr>
          <a:xfrm>
            <a:off x="475500" y="3304625"/>
            <a:ext cx="82221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60" name="Google Shape;60;p11"/>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4"/>
        </a:solidFill>
      </p:bgPr>
    </p:bg>
    <p:spTree>
      <p:nvGrpSpPr>
        <p:cNvPr id="61" name="Shape 61"/>
        <p:cNvGrpSpPr/>
        <p:nvPr/>
      </p:nvGrpSpPr>
      <p:grpSpPr>
        <a:xfrm>
          <a:off x="0" y="0"/>
          <a:ext cx="0" cy="0"/>
          <a:chOff x="0" y="0"/>
          <a:chExt cx="0" cy="0"/>
        </a:xfrm>
      </p:grpSpPr>
      <p:sp>
        <p:nvSpPr>
          <p:cNvPr id="62" name="Google Shape;62;p12"/>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460950" y="2065350"/>
            <a:ext cx="8222100" cy="1012800"/>
          </a:xfrm>
          <a:prstGeom prst="rect">
            <a:avLst/>
          </a:prstGeom>
        </p:spPr>
        <p:txBody>
          <a:bodyPr anchorCtr="0" anchor="ctr"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7" name="Google Shape;17;p3"/>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2" name="Google Shape;22;p4"/>
          <p:cNvSpPr txBox="1"/>
          <p:nvPr>
            <p:ph idx="1" type="body"/>
          </p:nvPr>
        </p:nvSpPr>
        <p:spPr>
          <a:xfrm>
            <a:off x="471900" y="1919075"/>
            <a:ext cx="8222100" cy="2710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8" name="Google Shape;28;p5"/>
          <p:cNvSpPr txBox="1"/>
          <p:nvPr>
            <p:ph idx="1" type="body"/>
          </p:nvPr>
        </p:nvSpPr>
        <p:spPr>
          <a:xfrm>
            <a:off x="471900" y="1919075"/>
            <a:ext cx="3999900" cy="271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2" type="body"/>
          </p:nvPr>
        </p:nvSpPr>
        <p:spPr>
          <a:xfrm>
            <a:off x="4694250" y="1919075"/>
            <a:ext cx="3999900" cy="271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p5"/>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98250" y="16350"/>
            <a:ext cx="8826600" cy="602700"/>
          </a:xfrm>
          <a:prstGeom prst="rect">
            <a:avLst/>
          </a:prstGeom>
        </p:spPr>
        <p:txBody>
          <a:bodyPr anchorCtr="0" anchor="ctr" bIns="91425" lIns="91425" spcFirstLastPara="1" rIns="91425" wrap="square" tIns="91425">
            <a:norm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5" name="Google Shape;35;p6"/>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
          <p:cNvSpPr txBox="1"/>
          <p:nvPr>
            <p:ph type="title"/>
          </p:nvPr>
        </p:nvSpPr>
        <p:spPr>
          <a:xfrm>
            <a:off x="226078" y="357800"/>
            <a:ext cx="2808000" cy="9534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226075" y="1465800"/>
            <a:ext cx="2808000" cy="31635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0"/>
              </a:spcBef>
              <a:spcAft>
                <a:spcPts val="0"/>
              </a:spcAft>
              <a:buClr>
                <a:schemeClr val="lt1"/>
              </a:buClr>
              <a:buSzPts val="1200"/>
              <a:buChar char="○"/>
              <a:defRPr sz="1200">
                <a:solidFill>
                  <a:schemeClr val="lt1"/>
                </a:solidFill>
              </a:defRPr>
            </a:lvl2pPr>
            <a:lvl3pPr indent="-304800" lvl="2" marL="1371600">
              <a:spcBef>
                <a:spcPts val="0"/>
              </a:spcBef>
              <a:spcAft>
                <a:spcPts val="0"/>
              </a:spcAft>
              <a:buClr>
                <a:schemeClr val="lt1"/>
              </a:buClr>
              <a:buSzPts val="1200"/>
              <a:buChar char="■"/>
              <a:defRPr sz="1200">
                <a:solidFill>
                  <a:schemeClr val="lt1"/>
                </a:solidFill>
              </a:defRPr>
            </a:lvl3pPr>
            <a:lvl4pPr indent="-304800" lvl="3" marL="1828800">
              <a:spcBef>
                <a:spcPts val="0"/>
              </a:spcBef>
              <a:spcAft>
                <a:spcPts val="0"/>
              </a:spcAft>
              <a:buClr>
                <a:schemeClr val="lt1"/>
              </a:buClr>
              <a:buSzPts val="1200"/>
              <a:buChar char="●"/>
              <a:defRPr sz="1200">
                <a:solidFill>
                  <a:schemeClr val="lt1"/>
                </a:solidFill>
              </a:defRPr>
            </a:lvl4pPr>
            <a:lvl5pPr indent="-304800" lvl="4" marL="2286000">
              <a:spcBef>
                <a:spcPts val="0"/>
              </a:spcBef>
              <a:spcAft>
                <a:spcPts val="0"/>
              </a:spcAft>
              <a:buClr>
                <a:schemeClr val="lt1"/>
              </a:buClr>
              <a:buSzPts val="1200"/>
              <a:buChar char="○"/>
              <a:defRPr sz="1200">
                <a:solidFill>
                  <a:schemeClr val="lt1"/>
                </a:solidFill>
              </a:defRPr>
            </a:lvl5pPr>
            <a:lvl6pPr indent="-304800" lvl="5" marL="2743200">
              <a:spcBef>
                <a:spcPts val="0"/>
              </a:spcBef>
              <a:spcAft>
                <a:spcPts val="0"/>
              </a:spcAft>
              <a:buClr>
                <a:schemeClr val="lt1"/>
              </a:buClr>
              <a:buSzPts val="1200"/>
              <a:buChar char="■"/>
              <a:defRPr sz="1200">
                <a:solidFill>
                  <a:schemeClr val="lt1"/>
                </a:solidFill>
              </a:defRPr>
            </a:lvl6pPr>
            <a:lvl7pPr indent="-304800" lvl="6" marL="3200400">
              <a:spcBef>
                <a:spcPts val="0"/>
              </a:spcBef>
              <a:spcAft>
                <a:spcPts val="0"/>
              </a:spcAft>
              <a:buClr>
                <a:schemeClr val="lt1"/>
              </a:buClr>
              <a:buSzPts val="1200"/>
              <a:buChar char="●"/>
              <a:defRPr sz="1200">
                <a:solidFill>
                  <a:schemeClr val="lt1"/>
                </a:solidFill>
              </a:defRPr>
            </a:lvl7pPr>
            <a:lvl8pPr indent="-304800" lvl="7" marL="3657600">
              <a:spcBef>
                <a:spcPts val="0"/>
              </a:spcBef>
              <a:spcAft>
                <a:spcPts val="0"/>
              </a:spcAft>
              <a:buClr>
                <a:schemeClr val="lt1"/>
              </a:buClr>
              <a:buSzPts val="1200"/>
              <a:buChar char="○"/>
              <a:defRPr sz="1200">
                <a:solidFill>
                  <a:schemeClr val="lt1"/>
                </a:solidFill>
              </a:defRPr>
            </a:lvl8pPr>
            <a:lvl9pPr indent="-304800" lvl="8" marL="4114800">
              <a:spcBef>
                <a:spcPts val="0"/>
              </a:spcBef>
              <a:spcAft>
                <a:spcPts val="0"/>
              </a:spcAft>
              <a:buClr>
                <a:schemeClr val="lt1"/>
              </a:buClr>
              <a:buSzPts val="1200"/>
              <a:buChar char="■"/>
              <a:defRPr sz="1200">
                <a:solidFill>
                  <a:schemeClr val="lt1"/>
                </a:solidFill>
              </a:defRPr>
            </a:lvl9pPr>
          </a:lstStyle>
          <a:p/>
        </p:txBody>
      </p:sp>
      <p:sp>
        <p:nvSpPr>
          <p:cNvPr id="41" name="Google Shape;41;p7"/>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490250" y="488250"/>
            <a:ext cx="62271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44" name="Google Shape;44;p8"/>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p:txBody>
      </p:sp>
      <p:sp>
        <p:nvSpPr>
          <p:cNvPr id="49" name="Google Shape;49;p9"/>
          <p:cNvSpPr txBox="1"/>
          <p:nvPr>
            <p:ph idx="1" type="subTitle"/>
          </p:nvPr>
        </p:nvSpPr>
        <p:spPr>
          <a:xfrm>
            <a:off x="265500" y="2779467"/>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idx="1" type="body"/>
          </p:nvPr>
        </p:nvSpPr>
        <p:spPr>
          <a:xfrm>
            <a:off x="57150" y="4696825"/>
            <a:ext cx="8382000" cy="4467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lt1"/>
              </a:buClr>
              <a:buSzPts val="1200"/>
              <a:buNone/>
              <a:defRPr sz="1200">
                <a:solidFill>
                  <a:schemeClr val="lt1"/>
                </a:solidFill>
              </a:defRPr>
            </a:lvl1pPr>
          </a:lstStyle>
          <a:p/>
        </p:txBody>
      </p:sp>
      <p:sp>
        <p:nvSpPr>
          <p:cNvPr id="56" name="Google Shape;56;p10"/>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7" name="Google Shape;7;p1"/>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2pPr>
            <a:lvl3pPr indent="-317500" lvl="2" marL="13716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8" name="Google Shape;8;p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hyperlink" Target="http://www.youtube.com/watch?v=daBsRmEggik" TargetMode="External"/><Relationship Id="rId4" Type="http://schemas.openxmlformats.org/officeDocument/2006/relationships/image" Target="../media/image1.jpg"/><Relationship Id="rId5"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www.youtube.com/watch?v=hAGixCOj8bg" TargetMode="External"/><Relationship Id="rId4" Type="http://schemas.openxmlformats.org/officeDocument/2006/relationships/image" Target="../media/image2.jpg"/><Relationship Id="rId5"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3"/>
          <p:cNvSpPr txBox="1"/>
          <p:nvPr>
            <p:ph type="title"/>
          </p:nvPr>
        </p:nvSpPr>
        <p:spPr>
          <a:xfrm>
            <a:off x="1585300" y="332500"/>
            <a:ext cx="7240800" cy="594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lang="en" sz="3800"/>
              <a:t>What could possibly go wrong?</a:t>
            </a:r>
            <a:endParaRPr sz="3800"/>
          </a:p>
        </p:txBody>
      </p:sp>
      <p:pic>
        <p:nvPicPr>
          <p:cNvPr descr="Earthquake Press Conference Gone Wrong - Studio C. The media are going to have a field day with this one. &#10;&#10;Watch full episodes of #StudioC Mondays at 8 ET | 5 PT on #BYUtv—or stream with our free app: http://onelink.to/2gqasd #BYUtv&#10;&#10;Be Sure To Subscribe to Studio C ► https://goo.gl/ppFsJP&#10;&#10;Bring on the laughs! Sketch comedy for everyone. Watch Studio C on YouTube.&#10;&#10;Top 15 Most Viewed Studio C Videos: https://goo.gl/FKrMuW&#10;&#10;Season 10: https://bit.ly/2HGuDHb&#10;Season 9: http://bit.ly/2lNDW0g&#10;Season 8: http://bit.ly/2ONFNil&#10;Season 7: http://bit.ly/2CxKMOs&#10;Season 6: http://bit.ly/2OKqhUh&#10;Season 5: http://bit.ly/2NwcBb5&#10;Season 4: http://bit.ly/2NsM0eY&#10;Season 3: http://bit.ly/2IL9M5a&#10;Season 2: http://bit.ly/2pGzqzc&#10;Season 1: http://bit.ly/2QBTgqH&#10;&#10;Studio C YouTube Exclusives: https://goo.gl/pQ2b38&#10;&#10;Watch clean comedy show, Studio C, Mondays at 8 ET | 5 PT on BYUtv or online here: http://byutv.org/studioc&#10;&#10;Download the free BYUtv App to watch all episodes and seasons of Studio C, free and on demand: https://www.byutv.org/apps&#10;&#10;Post with our official hashtag! #StudioC&#10;&#10;Like Studio C on Facebook: https://www.facebook.com/StudioCtv&#10;Follow Studio C on Instagram: http://instagram.com/studioctv&#10;Follow Studio C on Twitter: https://twitter.com/StudioC_tv&#10;&#10;Credits&#10;Cast: Arvin Mitchell, Tori Pence, Dalton Johnson, Jessica Drolet, Garet Allen, Austin Williams&#10;Producers: Micah W. Merrill, Russ Kendall, Jim O'Doherty&#10;Director: Adam Anderegg&#10;Writer: Dalton Johnson&#10;&#10;Earthquake Press Conference Gone Wrong - Studio C" id="68" name="Google Shape;68;p13" title="Earthquake Press Conference Gone Wrong - Studio C">
            <a:hlinkClick r:id="rId3"/>
          </p:cNvPr>
          <p:cNvPicPr preferRelativeResize="0"/>
          <p:nvPr/>
        </p:nvPicPr>
        <p:blipFill>
          <a:blip r:embed="rId4">
            <a:alphaModFix/>
          </a:blip>
          <a:stretch>
            <a:fillRect/>
          </a:stretch>
        </p:blipFill>
        <p:spPr>
          <a:xfrm>
            <a:off x="2083300" y="1121450"/>
            <a:ext cx="5233800" cy="3925350"/>
          </a:xfrm>
          <a:prstGeom prst="rect">
            <a:avLst/>
          </a:prstGeom>
          <a:noFill/>
          <a:ln>
            <a:noFill/>
          </a:ln>
        </p:spPr>
      </p:pic>
      <p:pic>
        <p:nvPicPr>
          <p:cNvPr id="69" name="Google Shape;69;p13"/>
          <p:cNvPicPr preferRelativeResize="0"/>
          <p:nvPr/>
        </p:nvPicPr>
        <p:blipFill>
          <a:blip r:embed="rId5">
            <a:alphaModFix/>
          </a:blip>
          <a:stretch>
            <a:fillRect/>
          </a:stretch>
        </p:blipFill>
        <p:spPr>
          <a:xfrm>
            <a:off x="0" y="0"/>
            <a:ext cx="1169676" cy="10061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
                                        </p:tgtEl>
                                        <p:attrNameLst>
                                          <p:attrName>style.visibility</p:attrName>
                                        </p:attrNameLst>
                                      </p:cBhvr>
                                      <p:to>
                                        <p:strVal val="visible"/>
                                      </p:to>
                                    </p:set>
                                    <p:animEffect filter="fade" transition="in">
                                      <p:cBhvr>
                                        <p:cTn dur="1000"/>
                                        <p:tgtEl>
                                          <p:spTgt spid="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4"/>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CASE STUDY</a:t>
            </a:r>
            <a:endParaRPr/>
          </a:p>
        </p:txBody>
      </p:sp>
      <p:sp>
        <p:nvSpPr>
          <p:cNvPr id="75" name="Google Shape;75;p14"/>
          <p:cNvSpPr txBox="1"/>
          <p:nvPr>
            <p:ph idx="1" type="subTitle"/>
          </p:nvPr>
        </p:nvSpPr>
        <p:spPr>
          <a:xfrm>
            <a:off x="265500" y="2779467"/>
            <a:ext cx="4045200" cy="123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SSRC • MARCH 2, 2022</a:t>
            </a:r>
            <a:endParaRPr/>
          </a:p>
        </p:txBody>
      </p:sp>
      <p:sp>
        <p:nvSpPr>
          <p:cNvPr id="76" name="Google Shape;76;p14"/>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fontScale="85000" lnSpcReduction="20000"/>
          </a:bodyPr>
          <a:lstStyle/>
          <a:p>
            <a:pPr indent="0" lvl="0" marL="0" rtl="0" algn="l">
              <a:spcBef>
                <a:spcPts val="0"/>
              </a:spcBef>
              <a:spcAft>
                <a:spcPts val="0"/>
              </a:spcAft>
              <a:buNone/>
            </a:pPr>
            <a:r>
              <a:rPr lang="en"/>
              <a:t>Company spills chemicals into drinking water </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30,000 left without water</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President of Freedom Industries was asked to make comments</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Will review what worked with this press conference and what didn’t work</a:t>
            </a:r>
            <a:endParaRPr/>
          </a:p>
          <a:p>
            <a:pPr indent="0" lvl="0" marL="0" rtl="0" algn="l">
              <a:spcBef>
                <a:spcPts val="1200"/>
              </a:spcBef>
              <a:spcAft>
                <a:spcPts val="1200"/>
              </a:spcAft>
              <a:buNone/>
            </a:pPr>
            <a:r>
              <a:t/>
            </a:r>
            <a:endParaRPr/>
          </a:p>
        </p:txBody>
      </p:sp>
      <p:pic>
        <p:nvPicPr>
          <p:cNvPr id="77" name="Google Shape;77;p14"/>
          <p:cNvPicPr preferRelativeResize="0"/>
          <p:nvPr/>
        </p:nvPicPr>
        <p:blipFill>
          <a:blip r:embed="rId3">
            <a:alphaModFix/>
          </a:blip>
          <a:stretch>
            <a:fillRect/>
          </a:stretch>
        </p:blipFill>
        <p:spPr>
          <a:xfrm>
            <a:off x="0" y="0"/>
            <a:ext cx="1169676" cy="10061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pic>
        <p:nvPicPr>
          <p:cNvPr descr="Freedom Industries President Gary Southern gave an abbreviated news conference in Charleston on Friday in which he apologized for the chemical spill that has disrupted water service in nine West Virginia counties. Watch his exchange with Eyewitness News anchor Kallie Cart&#10;&#10;Full story: http://wchstv.com/newsroom/eyewitness/140110_22303.shtml?wap=0" id="82" name="Google Shape;82;p15" title="Freedom Industries President Speaks To Reporters">
            <a:hlinkClick r:id="rId3"/>
          </p:cNvPr>
          <p:cNvPicPr preferRelativeResize="0"/>
          <p:nvPr/>
        </p:nvPicPr>
        <p:blipFill>
          <a:blip r:embed="rId4">
            <a:alphaModFix/>
          </a:blip>
          <a:stretch>
            <a:fillRect/>
          </a:stretch>
        </p:blipFill>
        <p:spPr>
          <a:xfrm>
            <a:off x="1498999" y="339250"/>
            <a:ext cx="5953325" cy="4465000"/>
          </a:xfrm>
          <a:prstGeom prst="rect">
            <a:avLst/>
          </a:prstGeom>
          <a:noFill/>
          <a:ln>
            <a:noFill/>
          </a:ln>
        </p:spPr>
      </p:pic>
      <p:pic>
        <p:nvPicPr>
          <p:cNvPr id="83" name="Google Shape;83;p15"/>
          <p:cNvPicPr preferRelativeResize="0"/>
          <p:nvPr/>
        </p:nvPicPr>
        <p:blipFill>
          <a:blip r:embed="rId5">
            <a:alphaModFix/>
          </a:blip>
          <a:stretch>
            <a:fillRect/>
          </a:stretch>
        </p:blipFill>
        <p:spPr>
          <a:xfrm>
            <a:off x="0" y="0"/>
            <a:ext cx="1169676" cy="10061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gtEl>
                                        <p:attrNameLst>
                                          <p:attrName>style.visibility</p:attrName>
                                        </p:attrNameLst>
                                      </p:cBhvr>
                                      <p:to>
                                        <p:strVal val="visible"/>
                                      </p:to>
                                    </p:set>
                                    <p:animEffect filter="fade" transition="in">
                                      <p:cBhvr>
                                        <p:cTn dur="1000"/>
                                        <p:tgtEl>
                                          <p:spTgt spid="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6"/>
          <p:cNvSpPr txBox="1"/>
          <p:nvPr>
            <p:ph type="title"/>
          </p:nvPr>
        </p:nvSpPr>
        <p:spPr>
          <a:xfrm>
            <a:off x="1835950" y="404525"/>
            <a:ext cx="6765300" cy="767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What could he have done differently?</a:t>
            </a:r>
            <a:endParaRPr/>
          </a:p>
        </p:txBody>
      </p:sp>
      <p:sp>
        <p:nvSpPr>
          <p:cNvPr id="89" name="Google Shape;89;p16"/>
          <p:cNvSpPr txBox="1"/>
          <p:nvPr>
            <p:ph idx="1" type="body"/>
          </p:nvPr>
        </p:nvSpPr>
        <p:spPr>
          <a:xfrm>
            <a:off x="395700" y="1695200"/>
            <a:ext cx="8351100" cy="3372000"/>
          </a:xfrm>
          <a:prstGeom prst="rect">
            <a:avLst/>
          </a:prstGeom>
        </p:spPr>
        <p:txBody>
          <a:bodyPr anchorCtr="0" anchor="t" bIns="91425" lIns="91425" spcFirstLastPara="1" rIns="91425" wrap="square" tIns="91425">
            <a:noAutofit/>
          </a:bodyPr>
          <a:lstStyle/>
          <a:p>
            <a:pPr indent="-307975" lvl="0" marL="457200" rtl="0" algn="l">
              <a:spcBef>
                <a:spcPts val="0"/>
              </a:spcBef>
              <a:spcAft>
                <a:spcPts val="0"/>
              </a:spcAft>
              <a:buClr>
                <a:srgbClr val="000000"/>
              </a:buClr>
              <a:buSzPts val="1250"/>
              <a:buFont typeface="Verdana"/>
              <a:buChar char="●"/>
            </a:pPr>
            <a:r>
              <a:rPr lang="en" sz="1250">
                <a:solidFill>
                  <a:srgbClr val="000000"/>
                </a:solidFill>
                <a:highlight>
                  <a:srgbClr val="FFFFFF"/>
                </a:highlight>
                <a:latin typeface="Verdana"/>
                <a:ea typeface="Verdana"/>
                <a:cs typeface="Verdana"/>
                <a:sym typeface="Verdana"/>
              </a:rPr>
              <a:t>He sips water throughout an interview about hundreds of thousands of residents being without water.</a:t>
            </a:r>
            <a:endParaRPr sz="1250">
              <a:solidFill>
                <a:srgbClr val="000000"/>
              </a:solidFill>
              <a:highlight>
                <a:srgbClr val="FFFFFF"/>
              </a:highlight>
              <a:latin typeface="Verdana"/>
              <a:ea typeface="Verdana"/>
              <a:cs typeface="Verdana"/>
              <a:sym typeface="Verdana"/>
            </a:endParaRPr>
          </a:p>
          <a:p>
            <a:pPr indent="-307975" lvl="1" marL="914400" rtl="0" algn="l">
              <a:spcBef>
                <a:spcPts val="0"/>
              </a:spcBef>
              <a:spcAft>
                <a:spcPts val="0"/>
              </a:spcAft>
              <a:buClr>
                <a:srgbClr val="000000"/>
              </a:buClr>
              <a:buSzPts val="1250"/>
              <a:buFont typeface="Verdana"/>
              <a:buChar char="○"/>
            </a:pPr>
            <a:r>
              <a:rPr b="1" lang="en" sz="1250">
                <a:solidFill>
                  <a:srgbClr val="000000"/>
                </a:solidFill>
                <a:highlight>
                  <a:srgbClr val="FFFFFF"/>
                </a:highlight>
                <a:latin typeface="Verdana"/>
                <a:ea typeface="Verdana"/>
                <a:cs typeface="Verdana"/>
                <a:sym typeface="Verdana"/>
              </a:rPr>
              <a:t>Hydrate before the press conference.</a:t>
            </a:r>
            <a:endParaRPr b="1" sz="1250">
              <a:solidFill>
                <a:srgbClr val="000000"/>
              </a:solidFill>
              <a:highlight>
                <a:srgbClr val="FFFFFF"/>
              </a:highlight>
              <a:latin typeface="Verdana"/>
              <a:ea typeface="Verdana"/>
              <a:cs typeface="Verdana"/>
              <a:sym typeface="Verdana"/>
            </a:endParaRPr>
          </a:p>
          <a:p>
            <a:pPr indent="-307975" lvl="0" marL="457200" rtl="0" algn="l">
              <a:spcBef>
                <a:spcPts val="0"/>
              </a:spcBef>
              <a:spcAft>
                <a:spcPts val="0"/>
              </a:spcAft>
              <a:buClr>
                <a:srgbClr val="000000"/>
              </a:buClr>
              <a:buSzPts val="1250"/>
              <a:buFont typeface="Verdana"/>
              <a:buChar char="●"/>
            </a:pPr>
            <a:r>
              <a:rPr lang="en" sz="1250">
                <a:solidFill>
                  <a:srgbClr val="000000"/>
                </a:solidFill>
                <a:highlight>
                  <a:srgbClr val="FFFFFF"/>
                </a:highlight>
                <a:latin typeface="Verdana"/>
                <a:ea typeface="Verdana"/>
                <a:cs typeface="Verdana"/>
                <a:sym typeface="Verdana"/>
              </a:rPr>
              <a:t>He looks for sympathy after an ‘extremely long day’, a statement unlikely to go down well with residents who had spent the day without water. </a:t>
            </a:r>
            <a:endParaRPr sz="1250">
              <a:solidFill>
                <a:srgbClr val="000000"/>
              </a:solidFill>
              <a:highlight>
                <a:srgbClr val="FFFFFF"/>
              </a:highlight>
              <a:latin typeface="Verdana"/>
              <a:ea typeface="Verdana"/>
              <a:cs typeface="Verdana"/>
              <a:sym typeface="Verdana"/>
            </a:endParaRPr>
          </a:p>
          <a:p>
            <a:pPr indent="-307975" lvl="1" marL="914400" rtl="0" algn="l">
              <a:spcBef>
                <a:spcPts val="0"/>
              </a:spcBef>
              <a:spcAft>
                <a:spcPts val="0"/>
              </a:spcAft>
              <a:buClr>
                <a:srgbClr val="000000"/>
              </a:buClr>
              <a:buSzPts val="1250"/>
              <a:buFont typeface="Verdana"/>
              <a:buChar char="○"/>
            </a:pPr>
            <a:r>
              <a:rPr b="1" lang="en" sz="1250">
                <a:solidFill>
                  <a:srgbClr val="000000"/>
                </a:solidFill>
                <a:highlight>
                  <a:srgbClr val="FFFFFF"/>
                </a:highlight>
                <a:latin typeface="Verdana"/>
                <a:ea typeface="Verdana"/>
                <a:cs typeface="Verdana"/>
                <a:sym typeface="Verdana"/>
              </a:rPr>
              <a:t>Focus genuine concern for the people experiencing the problem.  </a:t>
            </a:r>
            <a:endParaRPr b="1" sz="1250">
              <a:solidFill>
                <a:srgbClr val="000000"/>
              </a:solidFill>
              <a:highlight>
                <a:srgbClr val="FFFFFF"/>
              </a:highlight>
              <a:latin typeface="Verdana"/>
              <a:ea typeface="Verdana"/>
              <a:cs typeface="Verdana"/>
              <a:sym typeface="Verdana"/>
            </a:endParaRPr>
          </a:p>
          <a:p>
            <a:pPr indent="-307975" lvl="0" marL="457200" rtl="0" algn="l">
              <a:spcBef>
                <a:spcPts val="0"/>
              </a:spcBef>
              <a:spcAft>
                <a:spcPts val="0"/>
              </a:spcAft>
              <a:buClr>
                <a:srgbClr val="000000"/>
              </a:buClr>
              <a:buSzPts val="1250"/>
              <a:buFont typeface="Verdana"/>
              <a:buChar char="●"/>
            </a:pPr>
            <a:r>
              <a:rPr lang="en" sz="1250">
                <a:solidFill>
                  <a:srgbClr val="000000"/>
                </a:solidFill>
                <a:highlight>
                  <a:srgbClr val="FFFFFF"/>
                </a:highlight>
                <a:latin typeface="Verdana"/>
                <a:ea typeface="Verdana"/>
                <a:cs typeface="Verdana"/>
                <a:sym typeface="Verdana"/>
              </a:rPr>
              <a:t>He failed to make and maintain eye contact. This made him look shifty and untrustworthy. </a:t>
            </a:r>
            <a:endParaRPr sz="1250">
              <a:solidFill>
                <a:srgbClr val="000000"/>
              </a:solidFill>
              <a:highlight>
                <a:srgbClr val="FFFFFF"/>
              </a:highlight>
              <a:latin typeface="Verdana"/>
              <a:ea typeface="Verdana"/>
              <a:cs typeface="Verdana"/>
              <a:sym typeface="Verdana"/>
            </a:endParaRPr>
          </a:p>
          <a:p>
            <a:pPr indent="-307975" lvl="1" marL="914400" rtl="0" algn="l">
              <a:spcBef>
                <a:spcPts val="0"/>
              </a:spcBef>
              <a:spcAft>
                <a:spcPts val="0"/>
              </a:spcAft>
              <a:buClr>
                <a:srgbClr val="000000"/>
              </a:buClr>
              <a:buSzPts val="1250"/>
              <a:buFont typeface="Verdana"/>
              <a:buChar char="○"/>
            </a:pPr>
            <a:r>
              <a:rPr b="1" lang="en" sz="1250">
                <a:solidFill>
                  <a:srgbClr val="000000"/>
                </a:solidFill>
                <a:highlight>
                  <a:srgbClr val="FFFFFF"/>
                </a:highlight>
                <a:latin typeface="Verdana"/>
                <a:ea typeface="Verdana"/>
                <a:cs typeface="Verdana"/>
                <a:sym typeface="Verdana"/>
              </a:rPr>
              <a:t>Work out where you should look and then maintain that eye contact.</a:t>
            </a:r>
            <a:endParaRPr b="1" sz="1250">
              <a:solidFill>
                <a:srgbClr val="000000"/>
              </a:solidFill>
              <a:highlight>
                <a:srgbClr val="FFFFFF"/>
              </a:highlight>
              <a:latin typeface="Verdana"/>
              <a:ea typeface="Verdana"/>
              <a:cs typeface="Verdana"/>
              <a:sym typeface="Verdana"/>
            </a:endParaRPr>
          </a:p>
          <a:p>
            <a:pPr indent="-307975" lvl="0" marL="457200" rtl="0" algn="l">
              <a:spcBef>
                <a:spcPts val="0"/>
              </a:spcBef>
              <a:spcAft>
                <a:spcPts val="0"/>
              </a:spcAft>
              <a:buClr>
                <a:srgbClr val="000000"/>
              </a:buClr>
              <a:buSzPts val="1250"/>
              <a:buFont typeface="Verdana"/>
              <a:buChar char="●"/>
            </a:pPr>
            <a:r>
              <a:rPr lang="en" sz="1250">
                <a:solidFill>
                  <a:srgbClr val="000000"/>
                </a:solidFill>
                <a:highlight>
                  <a:srgbClr val="FFFFFF"/>
                </a:highlight>
                <a:latin typeface="Verdana"/>
                <a:ea typeface="Verdana"/>
                <a:cs typeface="Verdana"/>
                <a:sym typeface="Verdana"/>
              </a:rPr>
              <a:t>He </a:t>
            </a:r>
            <a:r>
              <a:rPr lang="en" sz="1250">
                <a:solidFill>
                  <a:srgbClr val="000000"/>
                </a:solidFill>
                <a:highlight>
                  <a:srgbClr val="FFFFFF"/>
                </a:highlight>
                <a:latin typeface="Verdana"/>
                <a:ea typeface="Verdana"/>
                <a:cs typeface="Verdana"/>
                <a:sym typeface="Verdana"/>
              </a:rPr>
              <a:t>speculates </a:t>
            </a:r>
            <a:r>
              <a:rPr lang="en" sz="1250">
                <a:solidFill>
                  <a:srgbClr val="000000"/>
                </a:solidFill>
                <a:highlight>
                  <a:srgbClr val="FFFFFF"/>
                </a:highlight>
                <a:latin typeface="Verdana"/>
                <a:ea typeface="Verdana"/>
                <a:cs typeface="Verdana"/>
                <a:sym typeface="Verdana"/>
              </a:rPr>
              <a:t>on what has gone wrong and then follows it up by speculating on the cause of the leak.</a:t>
            </a:r>
            <a:endParaRPr sz="1250">
              <a:solidFill>
                <a:srgbClr val="000000"/>
              </a:solidFill>
              <a:highlight>
                <a:srgbClr val="FFFFFF"/>
              </a:highlight>
              <a:latin typeface="Verdana"/>
              <a:ea typeface="Verdana"/>
              <a:cs typeface="Verdana"/>
              <a:sym typeface="Verdana"/>
            </a:endParaRPr>
          </a:p>
          <a:p>
            <a:pPr indent="-307975" lvl="1" marL="914400" rtl="0" algn="l">
              <a:spcBef>
                <a:spcPts val="0"/>
              </a:spcBef>
              <a:spcAft>
                <a:spcPts val="0"/>
              </a:spcAft>
              <a:buClr>
                <a:srgbClr val="000000"/>
              </a:buClr>
              <a:buSzPts val="1250"/>
              <a:buFont typeface="Verdana"/>
              <a:buChar char="○"/>
            </a:pPr>
            <a:r>
              <a:rPr b="1" lang="en" sz="1250">
                <a:solidFill>
                  <a:srgbClr val="000000"/>
                </a:solidFill>
                <a:highlight>
                  <a:srgbClr val="FFFFFF"/>
                </a:highlight>
                <a:latin typeface="Verdana"/>
                <a:ea typeface="Verdana"/>
                <a:cs typeface="Verdana"/>
                <a:sym typeface="Verdana"/>
              </a:rPr>
              <a:t>Don’t speculate. Speak to the facts.</a:t>
            </a:r>
            <a:endParaRPr b="1" sz="1250">
              <a:solidFill>
                <a:srgbClr val="000000"/>
              </a:solidFill>
              <a:highlight>
                <a:srgbClr val="FFFFFF"/>
              </a:highlight>
              <a:latin typeface="Verdana"/>
              <a:ea typeface="Verdana"/>
              <a:cs typeface="Verdana"/>
              <a:sym typeface="Verdana"/>
            </a:endParaRPr>
          </a:p>
          <a:p>
            <a:pPr indent="-307975" lvl="0" marL="457200" rtl="0" algn="l">
              <a:spcBef>
                <a:spcPts val="0"/>
              </a:spcBef>
              <a:spcAft>
                <a:spcPts val="0"/>
              </a:spcAft>
              <a:buClr>
                <a:srgbClr val="000000"/>
              </a:buClr>
              <a:buSzPts val="1250"/>
              <a:buFont typeface="Verdana"/>
              <a:buChar char="●"/>
            </a:pPr>
            <a:r>
              <a:rPr lang="en" sz="1250">
                <a:solidFill>
                  <a:srgbClr val="000000"/>
                </a:solidFill>
                <a:highlight>
                  <a:srgbClr val="FFFFFF"/>
                </a:highlight>
                <a:latin typeface="Verdana"/>
                <a:ea typeface="Verdana"/>
                <a:cs typeface="Verdana"/>
                <a:sym typeface="Verdana"/>
              </a:rPr>
              <a:t>He realized how poorly he was performing as a spokesperson, decided it was time to bring it to an end and announced that it was over before starting to walk away. </a:t>
            </a:r>
            <a:endParaRPr sz="1250">
              <a:solidFill>
                <a:srgbClr val="000000"/>
              </a:solidFill>
              <a:highlight>
                <a:srgbClr val="FFFFFF"/>
              </a:highlight>
              <a:latin typeface="Verdana"/>
              <a:ea typeface="Verdana"/>
              <a:cs typeface="Verdana"/>
              <a:sym typeface="Verdana"/>
            </a:endParaRPr>
          </a:p>
          <a:p>
            <a:pPr indent="-307975" lvl="1" marL="914400" rtl="0" algn="l">
              <a:spcBef>
                <a:spcPts val="0"/>
              </a:spcBef>
              <a:spcAft>
                <a:spcPts val="0"/>
              </a:spcAft>
              <a:buClr>
                <a:srgbClr val="000000"/>
              </a:buClr>
              <a:buSzPts val="1250"/>
              <a:buFont typeface="Verdana"/>
              <a:buChar char="○"/>
            </a:pPr>
            <a:r>
              <a:rPr b="1" lang="en" sz="1250">
                <a:solidFill>
                  <a:srgbClr val="000000"/>
                </a:solidFill>
                <a:highlight>
                  <a:srgbClr val="FFFFFF"/>
                </a:highlight>
                <a:latin typeface="Verdana"/>
                <a:ea typeface="Verdana"/>
                <a:cs typeface="Verdana"/>
                <a:sym typeface="Verdana"/>
              </a:rPr>
              <a:t>Always</a:t>
            </a:r>
            <a:r>
              <a:rPr b="1" lang="en" sz="1250">
                <a:solidFill>
                  <a:srgbClr val="000000"/>
                </a:solidFill>
                <a:highlight>
                  <a:srgbClr val="FFFFFF"/>
                </a:highlight>
                <a:latin typeface="Verdana"/>
                <a:ea typeface="Verdana"/>
                <a:cs typeface="Verdana"/>
                <a:sym typeface="Verdana"/>
              </a:rPr>
              <a:t> have a press officer present to control the press conference, making it clear that the spokesperson has limited time and to manage the time for Q&amp;A.</a:t>
            </a:r>
            <a:endParaRPr b="1" sz="1250">
              <a:solidFill>
                <a:srgbClr val="000000"/>
              </a:solidFill>
              <a:highlight>
                <a:srgbClr val="FFFFFF"/>
              </a:highlight>
              <a:latin typeface="Verdana"/>
              <a:ea typeface="Verdana"/>
              <a:cs typeface="Verdana"/>
              <a:sym typeface="Verdana"/>
            </a:endParaRPr>
          </a:p>
        </p:txBody>
      </p:sp>
      <p:pic>
        <p:nvPicPr>
          <p:cNvPr id="90" name="Google Shape;90;p16"/>
          <p:cNvPicPr preferRelativeResize="0"/>
          <p:nvPr/>
        </p:nvPicPr>
        <p:blipFill>
          <a:blip r:embed="rId3">
            <a:alphaModFix/>
          </a:blip>
          <a:stretch>
            <a:fillRect/>
          </a:stretch>
        </p:blipFill>
        <p:spPr>
          <a:xfrm>
            <a:off x="0" y="0"/>
            <a:ext cx="1169676" cy="10061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xEl>
                                              <p:pRg end="0" st="0"/>
                                            </p:txEl>
                                          </p:spTgt>
                                        </p:tgtEl>
                                        <p:attrNameLst>
                                          <p:attrName>style.visibility</p:attrName>
                                        </p:attrNameLst>
                                      </p:cBhvr>
                                      <p:to>
                                        <p:strVal val="visible"/>
                                      </p:to>
                                    </p:set>
                                    <p:animEffect filter="fade" transition="in">
                                      <p:cBhvr>
                                        <p:cTn dur="1000"/>
                                        <p:tgtEl>
                                          <p:spTgt spid="8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xEl>
                                              <p:pRg end="1" st="1"/>
                                            </p:txEl>
                                          </p:spTgt>
                                        </p:tgtEl>
                                        <p:attrNameLst>
                                          <p:attrName>style.visibility</p:attrName>
                                        </p:attrNameLst>
                                      </p:cBhvr>
                                      <p:to>
                                        <p:strVal val="visible"/>
                                      </p:to>
                                    </p:set>
                                    <p:animEffect filter="fade" transition="in">
                                      <p:cBhvr>
                                        <p:cTn dur="1000"/>
                                        <p:tgtEl>
                                          <p:spTgt spid="8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xEl>
                                              <p:pRg end="2" st="2"/>
                                            </p:txEl>
                                          </p:spTgt>
                                        </p:tgtEl>
                                        <p:attrNameLst>
                                          <p:attrName>style.visibility</p:attrName>
                                        </p:attrNameLst>
                                      </p:cBhvr>
                                      <p:to>
                                        <p:strVal val="visible"/>
                                      </p:to>
                                    </p:set>
                                    <p:animEffect filter="fade" transition="in">
                                      <p:cBhvr>
                                        <p:cTn dur="1000"/>
                                        <p:tgtEl>
                                          <p:spTgt spid="8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xEl>
                                              <p:pRg end="3" st="3"/>
                                            </p:txEl>
                                          </p:spTgt>
                                        </p:tgtEl>
                                        <p:attrNameLst>
                                          <p:attrName>style.visibility</p:attrName>
                                        </p:attrNameLst>
                                      </p:cBhvr>
                                      <p:to>
                                        <p:strVal val="visible"/>
                                      </p:to>
                                    </p:set>
                                    <p:animEffect filter="fade" transition="in">
                                      <p:cBhvr>
                                        <p:cTn dur="1000"/>
                                        <p:tgtEl>
                                          <p:spTgt spid="8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xEl>
                                              <p:pRg end="4" st="4"/>
                                            </p:txEl>
                                          </p:spTgt>
                                        </p:tgtEl>
                                        <p:attrNameLst>
                                          <p:attrName>style.visibility</p:attrName>
                                        </p:attrNameLst>
                                      </p:cBhvr>
                                      <p:to>
                                        <p:strVal val="visible"/>
                                      </p:to>
                                    </p:set>
                                    <p:animEffect filter="fade" transition="in">
                                      <p:cBhvr>
                                        <p:cTn dur="1000"/>
                                        <p:tgtEl>
                                          <p:spTgt spid="8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xEl>
                                              <p:pRg end="5" st="5"/>
                                            </p:txEl>
                                          </p:spTgt>
                                        </p:tgtEl>
                                        <p:attrNameLst>
                                          <p:attrName>style.visibility</p:attrName>
                                        </p:attrNameLst>
                                      </p:cBhvr>
                                      <p:to>
                                        <p:strVal val="visible"/>
                                      </p:to>
                                    </p:set>
                                    <p:animEffect filter="fade" transition="in">
                                      <p:cBhvr>
                                        <p:cTn dur="1000"/>
                                        <p:tgtEl>
                                          <p:spTgt spid="89">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xEl>
                                              <p:pRg end="6" st="6"/>
                                            </p:txEl>
                                          </p:spTgt>
                                        </p:tgtEl>
                                        <p:attrNameLst>
                                          <p:attrName>style.visibility</p:attrName>
                                        </p:attrNameLst>
                                      </p:cBhvr>
                                      <p:to>
                                        <p:strVal val="visible"/>
                                      </p:to>
                                    </p:set>
                                    <p:animEffect filter="fade" transition="in">
                                      <p:cBhvr>
                                        <p:cTn dur="1000"/>
                                        <p:tgtEl>
                                          <p:spTgt spid="89">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xEl>
                                              <p:pRg end="7" st="7"/>
                                            </p:txEl>
                                          </p:spTgt>
                                        </p:tgtEl>
                                        <p:attrNameLst>
                                          <p:attrName>style.visibility</p:attrName>
                                        </p:attrNameLst>
                                      </p:cBhvr>
                                      <p:to>
                                        <p:strVal val="visible"/>
                                      </p:to>
                                    </p:set>
                                    <p:animEffect filter="fade" transition="in">
                                      <p:cBhvr>
                                        <p:cTn dur="1000"/>
                                        <p:tgtEl>
                                          <p:spTgt spid="89">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xEl>
                                              <p:pRg end="8" st="8"/>
                                            </p:txEl>
                                          </p:spTgt>
                                        </p:tgtEl>
                                        <p:attrNameLst>
                                          <p:attrName>style.visibility</p:attrName>
                                        </p:attrNameLst>
                                      </p:cBhvr>
                                      <p:to>
                                        <p:strVal val="visible"/>
                                      </p:to>
                                    </p:set>
                                    <p:animEffect filter="fade" transition="in">
                                      <p:cBhvr>
                                        <p:cTn dur="1000"/>
                                        <p:tgtEl>
                                          <p:spTgt spid="89">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xEl>
                                              <p:pRg end="9" st="9"/>
                                            </p:txEl>
                                          </p:spTgt>
                                        </p:tgtEl>
                                        <p:attrNameLst>
                                          <p:attrName>style.visibility</p:attrName>
                                        </p:attrNameLst>
                                      </p:cBhvr>
                                      <p:to>
                                        <p:strVal val="visible"/>
                                      </p:to>
                                    </p:set>
                                    <p:animEffect filter="fade" transition="in">
                                      <p:cBhvr>
                                        <p:cTn dur="1000"/>
                                        <p:tgtEl>
                                          <p:spTgt spid="89">
                                            <p:txEl>
                                              <p:pRg end="9" st="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p17"/>
          <p:cNvPicPr preferRelativeResize="0"/>
          <p:nvPr/>
        </p:nvPicPr>
        <p:blipFill>
          <a:blip r:embed="rId3">
            <a:alphaModFix/>
          </a:blip>
          <a:stretch>
            <a:fillRect/>
          </a:stretch>
        </p:blipFill>
        <p:spPr>
          <a:xfrm>
            <a:off x="1520813" y="41000"/>
            <a:ext cx="6102375" cy="1259225"/>
          </a:xfrm>
          <a:prstGeom prst="rect">
            <a:avLst/>
          </a:prstGeom>
          <a:noFill/>
          <a:ln>
            <a:noFill/>
          </a:ln>
        </p:spPr>
      </p:pic>
      <p:pic>
        <p:nvPicPr>
          <p:cNvPr id="96" name="Google Shape;96;p17"/>
          <p:cNvPicPr preferRelativeResize="0"/>
          <p:nvPr/>
        </p:nvPicPr>
        <p:blipFill>
          <a:blip r:embed="rId4">
            <a:alphaModFix/>
          </a:blip>
          <a:stretch>
            <a:fillRect/>
          </a:stretch>
        </p:blipFill>
        <p:spPr>
          <a:xfrm>
            <a:off x="2809448" y="1544444"/>
            <a:ext cx="6102349" cy="3104806"/>
          </a:xfrm>
          <a:prstGeom prst="rect">
            <a:avLst/>
          </a:prstGeom>
          <a:noFill/>
          <a:ln>
            <a:noFill/>
          </a:ln>
        </p:spPr>
      </p:pic>
      <p:sp>
        <p:nvSpPr>
          <p:cNvPr id="97" name="Google Shape;97;p17"/>
          <p:cNvSpPr txBox="1"/>
          <p:nvPr/>
        </p:nvSpPr>
        <p:spPr>
          <a:xfrm>
            <a:off x="424900" y="1474325"/>
            <a:ext cx="2283600" cy="2955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latin typeface="Roboto"/>
                <a:ea typeface="Roboto"/>
                <a:cs typeface="Roboto"/>
                <a:sym typeface="Roboto"/>
              </a:rPr>
              <a:t>In Case of Crisis 365 is used by hundreds of organizations globally to prepare for, identify and respond to emerging threats better and faster.</a:t>
            </a:r>
            <a:endParaRPr sz="1600">
              <a:latin typeface="Roboto"/>
              <a:ea typeface="Roboto"/>
              <a:cs typeface="Roboto"/>
              <a:sym typeface="Roboto"/>
            </a:endParaRPr>
          </a:p>
        </p:txBody>
      </p:sp>
      <p:pic>
        <p:nvPicPr>
          <p:cNvPr id="98" name="Google Shape;98;p17"/>
          <p:cNvPicPr preferRelativeResize="0"/>
          <p:nvPr/>
        </p:nvPicPr>
        <p:blipFill>
          <a:blip r:embed="rId5">
            <a:alphaModFix/>
          </a:blip>
          <a:stretch>
            <a:fillRect/>
          </a:stretch>
        </p:blipFill>
        <p:spPr>
          <a:xfrm>
            <a:off x="0" y="0"/>
            <a:ext cx="1169676" cy="10061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8"/>
          <p:cNvSpPr txBox="1"/>
          <p:nvPr>
            <p:ph type="ctrTitle"/>
          </p:nvPr>
        </p:nvSpPr>
        <p:spPr>
          <a:xfrm>
            <a:off x="390525" y="1465050"/>
            <a:ext cx="8259300" cy="3586200"/>
          </a:xfrm>
          <a:prstGeom prst="rect">
            <a:avLst/>
          </a:prstGeom>
        </p:spPr>
        <p:txBody>
          <a:bodyPr anchorCtr="0" anchor="ctr" bIns="91425" lIns="91425" spcFirstLastPara="1" rIns="91425" wrap="square" tIns="91425">
            <a:normAutofit/>
          </a:bodyPr>
          <a:lstStyle/>
          <a:p>
            <a:pPr indent="-342900" lvl="0" marL="457200" rtl="0" algn="l">
              <a:spcBef>
                <a:spcPts val="0"/>
              </a:spcBef>
              <a:spcAft>
                <a:spcPts val="0"/>
              </a:spcAft>
              <a:buSzPts val="1800"/>
              <a:buChar char="●"/>
            </a:pPr>
            <a:r>
              <a:rPr b="1" lang="en" sz="1800"/>
              <a:t>G</a:t>
            </a:r>
            <a:r>
              <a:rPr b="1" lang="en" sz="1900"/>
              <a:t>et the full operational picture consistently</a:t>
            </a:r>
            <a:r>
              <a:rPr lang="en" sz="1900"/>
              <a:t> - Break down silos, instantly combining internal reports and external threat alerts to get the full picture. </a:t>
            </a:r>
            <a:endParaRPr sz="1900"/>
          </a:p>
          <a:p>
            <a:pPr indent="-342900" lvl="0" marL="457200" rtl="0" algn="l">
              <a:spcBef>
                <a:spcPts val="0"/>
              </a:spcBef>
              <a:spcAft>
                <a:spcPts val="0"/>
              </a:spcAft>
              <a:buSzPts val="1800"/>
              <a:buChar char="●"/>
            </a:pPr>
            <a:r>
              <a:rPr b="1" lang="en" sz="1900"/>
              <a:t>Assemble your team quickly and securely</a:t>
            </a:r>
            <a:r>
              <a:rPr lang="en" sz="1900"/>
              <a:t> - Every minute counts. Bring the right team together instantly and securely from any device. Anywhere.</a:t>
            </a:r>
            <a:endParaRPr sz="1900"/>
          </a:p>
          <a:p>
            <a:pPr indent="-349250" lvl="0" marL="457200" rtl="0" algn="l">
              <a:spcBef>
                <a:spcPts val="0"/>
              </a:spcBef>
              <a:spcAft>
                <a:spcPts val="0"/>
              </a:spcAft>
              <a:buSzPts val="1900"/>
              <a:buChar char="●"/>
            </a:pPr>
            <a:r>
              <a:rPr b="1" lang="en" sz="1900"/>
              <a:t>Coordinate and respond effectively</a:t>
            </a:r>
            <a:r>
              <a:rPr lang="en" sz="1900"/>
              <a:t> - Access scenario-based protocols with intelligent workflow, assign and track your progress live.</a:t>
            </a:r>
            <a:endParaRPr sz="1900"/>
          </a:p>
          <a:p>
            <a:pPr indent="-349250" lvl="0" marL="457200" rtl="0" algn="l">
              <a:spcBef>
                <a:spcPts val="0"/>
              </a:spcBef>
              <a:spcAft>
                <a:spcPts val="0"/>
              </a:spcAft>
              <a:buSzPts val="1900"/>
              <a:buChar char="●"/>
            </a:pPr>
            <a:r>
              <a:rPr b="1" lang="en" sz="1900"/>
              <a:t>Align your key stakeholders effortlessly </a:t>
            </a:r>
            <a:r>
              <a:rPr lang="en" sz="1900"/>
              <a:t>- Prepare and communicate with key stakeholders using actionable role-based playbooks, mass notifications, and collaboration services.</a:t>
            </a:r>
            <a:endParaRPr sz="4900"/>
          </a:p>
        </p:txBody>
      </p:sp>
      <p:pic>
        <p:nvPicPr>
          <p:cNvPr id="104" name="Google Shape;104;p18"/>
          <p:cNvPicPr preferRelativeResize="0"/>
          <p:nvPr/>
        </p:nvPicPr>
        <p:blipFill>
          <a:blip r:embed="rId3">
            <a:alphaModFix/>
          </a:blip>
          <a:stretch>
            <a:fillRect/>
          </a:stretch>
        </p:blipFill>
        <p:spPr>
          <a:xfrm>
            <a:off x="1520813" y="41000"/>
            <a:ext cx="6102375" cy="1259225"/>
          </a:xfrm>
          <a:prstGeom prst="rect">
            <a:avLst/>
          </a:prstGeom>
          <a:noFill/>
          <a:ln>
            <a:noFill/>
          </a:ln>
        </p:spPr>
      </p:pic>
      <p:pic>
        <p:nvPicPr>
          <p:cNvPr id="105" name="Google Shape;105;p18"/>
          <p:cNvPicPr preferRelativeResize="0"/>
          <p:nvPr/>
        </p:nvPicPr>
        <p:blipFill>
          <a:blip r:embed="rId4">
            <a:alphaModFix/>
          </a:blip>
          <a:stretch>
            <a:fillRect/>
          </a:stretch>
        </p:blipFill>
        <p:spPr>
          <a:xfrm>
            <a:off x="0" y="0"/>
            <a:ext cx="1169676" cy="10061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9"/>
          <p:cNvSpPr txBox="1"/>
          <p:nvPr>
            <p:ph type="ctrTitle"/>
          </p:nvPr>
        </p:nvSpPr>
        <p:spPr>
          <a:xfrm>
            <a:off x="390525" y="1819275"/>
            <a:ext cx="8222100" cy="933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For More Information</a:t>
            </a:r>
            <a:endParaRPr/>
          </a:p>
        </p:txBody>
      </p:sp>
      <p:sp>
        <p:nvSpPr>
          <p:cNvPr id="111" name="Google Shape;111;p19"/>
          <p:cNvSpPr txBox="1"/>
          <p:nvPr>
            <p:ph idx="1" type="subTitle"/>
          </p:nvPr>
        </p:nvSpPr>
        <p:spPr>
          <a:xfrm>
            <a:off x="390525" y="2789114"/>
            <a:ext cx="8315100" cy="1303200"/>
          </a:xfrm>
          <a:prstGeom prst="rect">
            <a:avLst/>
          </a:prstGeom>
        </p:spPr>
        <p:txBody>
          <a:bodyPr anchorCtr="0" anchor="t" bIns="91425" lIns="91425" spcFirstLastPara="1" rIns="91425" wrap="square" tIns="91425">
            <a:noAutofit/>
          </a:bodyPr>
          <a:lstStyle/>
          <a:p>
            <a:pPr indent="0" lvl="0" marL="0" rtl="0" algn="l">
              <a:lnSpc>
                <a:spcPct val="80000"/>
              </a:lnSpc>
              <a:spcBef>
                <a:spcPts val="0"/>
              </a:spcBef>
              <a:spcAft>
                <a:spcPts val="0"/>
              </a:spcAft>
              <a:buSzPts val="935"/>
              <a:buNone/>
            </a:pPr>
            <a:r>
              <a:rPr lang="en" sz="1829"/>
              <a:t>Marjorie Young</a:t>
            </a:r>
            <a:endParaRPr sz="1829"/>
          </a:p>
          <a:p>
            <a:pPr indent="0" lvl="0" marL="0" rtl="0" algn="l">
              <a:lnSpc>
                <a:spcPct val="80000"/>
              </a:lnSpc>
              <a:spcBef>
                <a:spcPts val="0"/>
              </a:spcBef>
              <a:spcAft>
                <a:spcPts val="0"/>
              </a:spcAft>
              <a:buSzPts val="935"/>
              <a:buNone/>
            </a:pPr>
            <a:r>
              <a:rPr lang="en" sz="1829"/>
              <a:t>Carriage Trade Public Relations® Inc.</a:t>
            </a:r>
            <a:endParaRPr sz="1829"/>
          </a:p>
          <a:p>
            <a:pPr indent="0" lvl="0" marL="0" rtl="0" algn="l">
              <a:lnSpc>
                <a:spcPct val="80000"/>
              </a:lnSpc>
              <a:spcBef>
                <a:spcPts val="0"/>
              </a:spcBef>
              <a:spcAft>
                <a:spcPts val="0"/>
              </a:spcAft>
              <a:buSzPts val="935"/>
              <a:buNone/>
            </a:pPr>
            <a:r>
              <a:rPr lang="en" sz="1829"/>
              <a:t>912.844.9990</a:t>
            </a:r>
            <a:endParaRPr sz="1829"/>
          </a:p>
          <a:p>
            <a:pPr indent="0" lvl="0" marL="0" rtl="0" algn="l">
              <a:lnSpc>
                <a:spcPct val="80000"/>
              </a:lnSpc>
              <a:spcBef>
                <a:spcPts val="0"/>
              </a:spcBef>
              <a:spcAft>
                <a:spcPts val="0"/>
              </a:spcAft>
              <a:buSzPts val="935"/>
              <a:buNone/>
            </a:pPr>
            <a:r>
              <a:rPr lang="en" sz="1829"/>
              <a:t>www.carriagetradepr.com</a:t>
            </a:r>
            <a:endParaRPr sz="1829"/>
          </a:p>
          <a:p>
            <a:pPr indent="0" lvl="0" marL="0" rtl="0" algn="l">
              <a:lnSpc>
                <a:spcPct val="80000"/>
              </a:lnSpc>
              <a:spcBef>
                <a:spcPts val="0"/>
              </a:spcBef>
              <a:spcAft>
                <a:spcPts val="0"/>
              </a:spcAft>
              <a:buSzPts val="935"/>
              <a:buNone/>
            </a:pPr>
            <a:r>
              <a:rPr lang="en" sz="1829"/>
              <a:t>marjorie@carriagetradepr.com</a:t>
            </a:r>
            <a:endParaRPr sz="1829"/>
          </a:p>
          <a:p>
            <a:pPr indent="0" lvl="0" marL="0" rtl="0" algn="l">
              <a:lnSpc>
                <a:spcPct val="80000"/>
              </a:lnSpc>
              <a:spcBef>
                <a:spcPts val="0"/>
              </a:spcBef>
              <a:spcAft>
                <a:spcPts val="0"/>
              </a:spcAft>
              <a:buSzPts val="935"/>
              <a:buNone/>
            </a:pPr>
            <a:r>
              <a:t/>
            </a:r>
            <a:endParaRPr sz="1530"/>
          </a:p>
        </p:txBody>
      </p:sp>
      <p:pic>
        <p:nvPicPr>
          <p:cNvPr id="112" name="Google Shape;112;p19"/>
          <p:cNvPicPr preferRelativeResize="0"/>
          <p:nvPr/>
        </p:nvPicPr>
        <p:blipFill>
          <a:blip r:embed="rId3">
            <a:alphaModFix/>
          </a:blip>
          <a:stretch>
            <a:fillRect/>
          </a:stretch>
        </p:blipFill>
        <p:spPr>
          <a:xfrm>
            <a:off x="0" y="0"/>
            <a:ext cx="1169676" cy="10061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1A237E"/>
      </a:accent5>
      <a:accent6>
        <a:srgbClr val="F4B400"/>
      </a:accent6>
      <a:hlink>
        <a:srgbClr val="1A237E"/>
      </a:hlink>
      <a:folHlink>
        <a:srgbClr val="1A23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